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F863FD-1EE8-406D-BB4A-CE0B63537BFD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9CD0BC-B398-470D-AB03-0F138095CE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458200" cy="1222375"/>
          </a:xfrm>
        </p:spPr>
        <p:txBody>
          <a:bodyPr/>
          <a:lstStyle/>
          <a:p>
            <a:pPr algn="ctr"/>
            <a:r>
              <a:rPr lang="ru-RU" dirty="0" err="1" smtClean="0">
                <a:latin typeface="+mn-lt"/>
              </a:rPr>
              <a:t>Минерагенические</a:t>
            </a:r>
            <a:r>
              <a:rPr lang="ru-RU" dirty="0" smtClean="0">
                <a:latin typeface="+mn-lt"/>
              </a:rPr>
              <a:t> карты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58200" cy="482352"/>
          </a:xfrm>
        </p:spPr>
        <p:txBody>
          <a:bodyPr/>
          <a:lstStyle/>
          <a:p>
            <a:pPr algn="ctr"/>
            <a:r>
              <a:rPr lang="ru-RU" dirty="0" smtClean="0"/>
              <a:t>Тихомиров Игорь Николаевич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4365104"/>
            <a:ext cx="8458200" cy="4823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Ведущий научный сотрудник отдела сводного и обзорного ГК</a:t>
            </a:r>
            <a:endParaRPr lang="ru-RU" sz="1800" dirty="0"/>
          </a:p>
        </p:txBody>
      </p:sp>
      <p:pic>
        <p:nvPicPr>
          <p:cNvPr id="1026" name="Picture 2" descr="C:\Documents and Settings\aleksey_pahalko\Рабочий стол\РаботаВСЕГЕИ\Тихомирову\vsege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" t="8949" r="2224" b="10962"/>
          <a:stretch/>
        </p:blipFill>
        <p:spPr bwMode="auto">
          <a:xfrm>
            <a:off x="101600" y="127000"/>
            <a:ext cx="2317750" cy="113665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При типизации в различной степени перспективных площадей целесообразно ввести коэффициент перспективности, равный отношению количества геологических, геохимических, геофизических и других материалов, использованных для выделения конкретных перспективных площадей, к общему количеству использованных материалов. Коэффициент перспективности не может быть больше единицы. Его значения указывают на степень перспективности выделенных территорий.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Составление прогнозных схем и выявление на них закономерностей размещения месторождений различного возраста и различных видов полезных ископаемых является важнейшей операцией, результаты которой и переносятся затем на </a:t>
            </a:r>
            <a:r>
              <a:rPr lang="ru-RU" sz="2200" dirty="0" err="1"/>
              <a:t>минерагеническую</a:t>
            </a:r>
            <a:r>
              <a:rPr lang="ru-RU" sz="2200" dirty="0"/>
              <a:t> карту.</a:t>
            </a:r>
          </a:p>
        </p:txBody>
      </p:sp>
    </p:spTree>
    <p:extLst>
      <p:ext uri="{BB962C8B-B14F-4D97-AF65-F5344CB8AC3E}">
        <p14:creationId xmlns:p14="http://schemas.microsoft.com/office/powerpoint/2010/main" val="18846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100" dirty="0"/>
              <a:t>В публикациях по теоретическим и прикладных проблемам </a:t>
            </a:r>
            <a:r>
              <a:rPr lang="ru-RU" sz="2100" dirty="0" err="1"/>
              <a:t>минерагении</a:t>
            </a:r>
            <a:r>
              <a:rPr lang="ru-RU" sz="2100" dirty="0"/>
              <a:t>, к сожалению, мало внимания уделяется методике и технологии составления </a:t>
            </a:r>
            <a:r>
              <a:rPr lang="ru-RU" sz="2100" dirty="0" err="1"/>
              <a:t>минерагенических</a:t>
            </a:r>
            <a:r>
              <a:rPr lang="ru-RU" sz="2100" dirty="0"/>
              <a:t> карт: каким образом и в каком объеме следует интегрировать на них не только </a:t>
            </a:r>
            <a:r>
              <a:rPr lang="ru-RU" sz="2100" dirty="0" err="1"/>
              <a:t>минерагеническую</a:t>
            </a:r>
            <a:r>
              <a:rPr lang="ru-RU" sz="2100" dirty="0"/>
              <a:t>, но и необходимую для анализа геологическую, геохимическую, тектоническую и другую информацию и, наконец, какой должна быть легенда. Короче говоря, каким требованиям должна удовлетворять карта, чтобы на ее основе можно было проводить глубокий </a:t>
            </a:r>
            <a:r>
              <a:rPr lang="ru-RU" sz="2100" dirty="0" err="1"/>
              <a:t>минерагенический</a:t>
            </a:r>
            <a:r>
              <a:rPr lang="ru-RU" sz="2100" dirty="0"/>
              <a:t> анализ и реально выявлять закономерности размещения месторождений и прогнозировать.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err="1"/>
              <a:t>А.В.Орлова</a:t>
            </a:r>
            <a:r>
              <a:rPr lang="ru-RU" sz="2100" dirty="0"/>
              <a:t> и </a:t>
            </a:r>
            <a:r>
              <a:rPr lang="ru-RU" sz="2100" dirty="0" err="1"/>
              <a:t>Е.Т.Шаталов</a:t>
            </a:r>
            <a:r>
              <a:rPr lang="ru-RU" sz="2100" dirty="0"/>
              <a:t> одними из первых ответили на эти вопросы. Они считали, что металлогенические карты рудных районов должны наглядно отражать выявленные пространственные, а по возможности и генетические связи оруденения с магматическими породами, толщами определенного состава и возраста, а также приуроченность оруденения к тем или иным типам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22819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Позднее </a:t>
            </a:r>
            <a:r>
              <a:rPr lang="ru-RU" sz="2000" dirty="0" err="1"/>
              <a:t>А.Д.Щеглов</a:t>
            </a:r>
            <a:r>
              <a:rPr lang="ru-RU" sz="2000" dirty="0"/>
              <a:t> тоже отмечал, что «металлогенические карты призваны наглядно, графически отображать выявленные закономерности размещения месторождений в разных структурах земной коры, показывать перспективные рудоносные площади и степень их перспективности».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Грамотно составленные геологическая и </a:t>
            </a:r>
            <a:r>
              <a:rPr lang="ru-RU" sz="2000" dirty="0" err="1"/>
              <a:t>минерагеническая</a:t>
            </a:r>
            <a:r>
              <a:rPr lang="ru-RU" sz="2000" dirty="0"/>
              <a:t> карты должны представлять собой системы, структура и содержание которых отображаются в легенде. Создавая легенды, геологи структурируют геологическое пространство, мысленно расчленяя его на составляющие элементы, создавая модели объектов исследований.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Для сложных карт геологического содержания только зональные матричные легенды могут четко показать реальные соотношения между геологическими и </a:t>
            </a:r>
            <a:r>
              <a:rPr lang="ru-RU" sz="2000" dirty="0" err="1"/>
              <a:t>минерагеническими</a:t>
            </a:r>
            <a:r>
              <a:rPr lang="ru-RU" sz="2000" dirty="0"/>
              <a:t> объектами во времени и пространстве, показать приуроченность оруденения к определенным эпохам, структурам и вещественным комплексам. Для карт геологического содержания такие легенды являются структурно-вещественным каркасом, третьим измерением. Принципы их построения рассмотрены в целом ряде публикаций.</a:t>
            </a:r>
          </a:p>
        </p:txBody>
      </p:sp>
    </p:spTree>
    <p:extLst>
      <p:ext uri="{BB962C8B-B14F-4D97-AF65-F5344CB8AC3E}">
        <p14:creationId xmlns:p14="http://schemas.microsoft.com/office/powerpoint/2010/main" val="29355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В таких легендах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карт и закономерностей размещения </a:t>
            </a:r>
            <a:r>
              <a:rPr lang="ru-RU" sz="2200" dirty="0" err="1"/>
              <a:t>месторожденийиз</a:t>
            </a:r>
            <a:r>
              <a:rPr lang="ru-RU" sz="2200" dirty="0"/>
              <a:t> комплектов </a:t>
            </a:r>
            <a:r>
              <a:rPr lang="ru-RU" sz="2200" dirty="0" err="1"/>
              <a:t>Госгеолкарт</a:t>
            </a:r>
            <a:r>
              <a:rPr lang="ru-RU" sz="2200" dirty="0"/>
              <a:t> масштабов 1:200 000 и 1:1 000 000 (рис.1) можно наглядно представить всю необходимую для анализа информацию, в том числе:</a:t>
            </a:r>
          </a:p>
          <a:p>
            <a:pPr marL="540000" indent="0">
              <a:buNone/>
            </a:pPr>
            <a:r>
              <a:rPr lang="ru-RU" sz="2200" b="1" dirty="0"/>
              <a:t>1. </a:t>
            </a:r>
            <a:r>
              <a:rPr lang="ru-RU" sz="2200" dirty="0"/>
              <a:t>Возраст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эпох;</a:t>
            </a:r>
          </a:p>
          <a:p>
            <a:pPr marL="540000" indent="0">
              <a:buNone/>
            </a:pPr>
            <a:r>
              <a:rPr lang="ru-RU" sz="2200" b="1" dirty="0"/>
              <a:t>2. </a:t>
            </a:r>
            <a:r>
              <a:rPr lang="ru-RU" sz="2200" dirty="0"/>
              <a:t>Формации или серии формаций; при составлении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карт на </a:t>
            </a:r>
            <a:r>
              <a:rPr lang="ru-RU" sz="2200" dirty="0" err="1"/>
              <a:t>генерализованной</a:t>
            </a:r>
            <a:r>
              <a:rPr lang="ru-RU" sz="2200" dirty="0"/>
              <a:t> геологической основе – отвечающие масштабам геологические подразделения;</a:t>
            </a:r>
          </a:p>
          <a:p>
            <a:pPr marL="540000" indent="0">
              <a:buNone/>
            </a:pPr>
            <a:r>
              <a:rPr lang="ru-RU" sz="2200" b="1" dirty="0"/>
              <a:t>3. </a:t>
            </a:r>
            <a:r>
              <a:rPr lang="ru-RU" sz="2200" dirty="0"/>
              <a:t>Рудные формации или серии рудных формаций;</a:t>
            </a:r>
          </a:p>
          <a:p>
            <a:pPr marL="540000" indent="0">
              <a:buNone/>
            </a:pPr>
            <a:r>
              <a:rPr lang="ru-RU" sz="2200" b="1" dirty="0"/>
              <a:t>4. </a:t>
            </a:r>
            <a:r>
              <a:rPr lang="ru-RU" sz="2200" dirty="0"/>
              <a:t>Выделяемые на картах рудные узлы, рудные зоны или рудные районы и рудоносные зоны, а также нефтегазовые, угольные, </a:t>
            </a:r>
            <a:r>
              <a:rPr lang="ru-RU" sz="2200" dirty="0" err="1"/>
              <a:t>горючесланцевые</a:t>
            </a:r>
            <a:r>
              <a:rPr lang="ru-RU" sz="2200" dirty="0"/>
              <a:t> и гидрогеологические  и другие объекты соответствующего таксономического ранга.</a:t>
            </a:r>
          </a:p>
        </p:txBody>
      </p:sp>
    </p:spTree>
    <p:extLst>
      <p:ext uri="{BB962C8B-B14F-4D97-AF65-F5344CB8AC3E}">
        <p14:creationId xmlns:p14="http://schemas.microsoft.com/office/powerpoint/2010/main" val="37939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398" y="548680"/>
            <a:ext cx="6825032" cy="58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5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Зональные легенды геологических карт обычно сопровождаются палеотектоническими схемами для основных этапов геологического развития изучаемых территорий. Они определяют структуру легенд. На основе таких схем для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карт и карт закономерностей целесообразно составлять </a:t>
            </a:r>
            <a:r>
              <a:rPr lang="ru-RU" sz="2200" dirty="0" err="1"/>
              <a:t>палеоминерагенические</a:t>
            </a:r>
            <a:r>
              <a:rPr lang="ru-RU" sz="2200" dirty="0"/>
              <a:t> схемы, размещаемые в обрамлении карт.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 err="1"/>
              <a:t>А.Д.Щеглов</a:t>
            </a:r>
            <a:r>
              <a:rPr lang="ru-RU" sz="2200" dirty="0"/>
              <a:t> считает, что </a:t>
            </a:r>
            <a:r>
              <a:rPr lang="ru-RU" sz="2200" dirty="0" err="1"/>
              <a:t>минерагенические</a:t>
            </a:r>
            <a:r>
              <a:rPr lang="ru-RU" sz="2200" dirty="0"/>
              <a:t> карты должны сопровождаться серией вспомогательных карт, несущих дополнительную геологическую, геохимическую, тектоническую и другую полезную информацию. Такими картами, точнее схемами и должны являться прогнозные схемы для каждой </a:t>
            </a:r>
            <a:r>
              <a:rPr lang="ru-RU" sz="2200" dirty="0" err="1"/>
              <a:t>минерагенической</a:t>
            </a:r>
            <a:r>
              <a:rPr lang="ru-RU" sz="2200" dirty="0"/>
              <a:t> эпохи, а при необходимости и для каждого вида полезных ископаемых.</a:t>
            </a:r>
          </a:p>
        </p:txBody>
      </p:sp>
    </p:spTree>
    <p:extLst>
      <p:ext uri="{BB962C8B-B14F-4D97-AF65-F5344CB8AC3E}">
        <p14:creationId xmlns:p14="http://schemas.microsoft.com/office/powerpoint/2010/main" val="27547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После проведенного анализа на итоговую </a:t>
            </a:r>
            <a:r>
              <a:rPr lang="ru-RU" sz="2200" dirty="0" err="1"/>
              <a:t>минерагеническую</a:t>
            </a:r>
            <a:r>
              <a:rPr lang="ru-RU" sz="2200" dirty="0"/>
              <a:t> карту и карту закономерностей и в легенды выносятся только окончательные результаты: выявленные закономерности размещения месторождений и новые перспективные площади. Прогнозные ресурсы (запасы), рекомендации по проведению последующих более детальных работ в виде схем и таблиц, следует выносить в обрамление карт. Все рабочие прогнозные схемы в цифровом виде должны храниться в базе данных для последующего пополнения новыми данными и повторного анализа в будущем.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Для большей наглядности границы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объектов и внутреннее выполнение знаков месторождений на картах и прогнозных схемах для каждой эпохи целесообразно делать цветными.</a:t>
            </a:r>
          </a:p>
        </p:txBody>
      </p:sp>
    </p:spTree>
    <p:extLst>
      <p:ext uri="{BB962C8B-B14F-4D97-AF65-F5344CB8AC3E}">
        <p14:creationId xmlns:p14="http://schemas.microsoft.com/office/powerpoint/2010/main" val="10798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/>
              <a:t>Уважаемые коллеги!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Я кратко изложил Вам свои предложения о принципах и методике выделения перспективных площадей и определении прогнозных ресурсов. Рассмотрел технологию составления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карт. Они лишены произвольных допущений и методических искажений. Это позволяет получать более достоверные результаты, основанные на реальном геологическом и </a:t>
            </a:r>
            <a:r>
              <a:rPr lang="ru-RU" sz="2000" dirty="0" err="1"/>
              <a:t>минерагеническом</a:t>
            </a:r>
            <a:r>
              <a:rPr lang="ru-RU" sz="2000" dirty="0"/>
              <a:t> материалах, а не на основе разного рода гипотетических представлений о реальной геологии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40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Анализ содержания современных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карт и карт закономерностей размещения месторождений полезных ископаемых и прогноза, являющихся итогом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исследований в различных масштабах, свидетельствует о их низкой прогнозной результативности. Хаотическое состояние с понятийной базой, использование устаревших методик при составлении карт геологического содержания – главные причины такого положения. Не уделяется должного внимания и логически строгой организации информации, выработке общепринятой и обязательной для всех системы понятий и символов.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Требование логической организации знания, обязательные для всех наук, для геологии приобретают особое значение. Геологи лишены возможности наблюдать многие процессы и явления и только по отдельным фрагментам воссоздают целостную картину событий далекого прошлого.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9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12068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Чтобы вывести </a:t>
            </a:r>
            <a:r>
              <a:rPr lang="ru-RU" sz="2000" dirty="0" err="1"/>
              <a:t>минерагенические</a:t>
            </a:r>
            <a:r>
              <a:rPr lang="ru-RU" sz="2000" dirty="0"/>
              <a:t> исследования на новый, более результативный уровень, по мнению автора необходимо:</a:t>
            </a:r>
          </a:p>
          <a:p>
            <a:pPr marL="457200" lvl="0" indent="-457200">
              <a:buSzPct val="101000"/>
              <a:buFont typeface="+mj-lt"/>
              <a:buAutoNum type="arabicPeriod"/>
            </a:pPr>
            <a:r>
              <a:rPr lang="ru-RU" sz="2000" dirty="0"/>
              <a:t>Разработать и принять единую </a:t>
            </a:r>
            <a:r>
              <a:rPr lang="ru-RU" sz="2000" dirty="0" err="1"/>
              <a:t>таксономически</a:t>
            </a:r>
            <a:r>
              <a:rPr lang="ru-RU" sz="2000" dirty="0"/>
              <a:t> ранжированную систематику и классификацию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объектов, в том числе для углеводородов, углей и горючих сланцев, не связывая их ни с какими гипотетическими генетическими и геодинамическими представлениями;</a:t>
            </a:r>
          </a:p>
          <a:p>
            <a:pPr marL="457200" lvl="0" indent="-457200">
              <a:buSzPct val="101000"/>
              <a:buFont typeface="+mj-lt"/>
              <a:buAutoNum type="arabicPeriod"/>
            </a:pPr>
            <a:r>
              <a:rPr lang="ru-RU" sz="2000" dirty="0" err="1"/>
              <a:t>Минерагенические</a:t>
            </a:r>
            <a:r>
              <a:rPr lang="ru-RU" sz="2000" dirty="0"/>
              <a:t> объекты необходимо </a:t>
            </a:r>
            <a:r>
              <a:rPr lang="ru-RU" sz="2000" dirty="0" err="1"/>
              <a:t>скоррелировать</a:t>
            </a:r>
            <a:r>
              <a:rPr lang="ru-RU" sz="2000" dirty="0"/>
              <a:t> с </a:t>
            </a:r>
            <a:r>
              <a:rPr lang="ru-RU" sz="2000" dirty="0" err="1"/>
              <a:t>одноранговыми</a:t>
            </a:r>
            <a:r>
              <a:rPr lang="ru-RU" sz="2000" dirty="0"/>
              <a:t> геологическими объектами, ибо формационная, геологическая или иная основа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карт создается на базе геологической карты.</a:t>
            </a:r>
          </a:p>
          <a:p>
            <a:pPr marL="457200" lvl="0" indent="-457200">
              <a:buSzPct val="101000"/>
              <a:buFont typeface="+mj-lt"/>
              <a:buAutoNum type="arabicPeriod"/>
            </a:pPr>
            <a:r>
              <a:rPr lang="ru-RU" sz="2000" dirty="0"/>
              <a:t>Широко обсуждать в печати различные варианты составления </a:t>
            </a:r>
            <a:r>
              <a:rPr lang="ru-RU" sz="2000" dirty="0" err="1"/>
              <a:t>минерагенических</a:t>
            </a:r>
            <a:r>
              <a:rPr lang="ru-RU" sz="2000" dirty="0"/>
              <a:t> карт, прогнозных схем, выделение перспективных площадей и определение прогнозных ресурсов. Этому, к сожалению, мешает табу, наложенное на обсуждение этих вопросов в геологических журналах, в частности в «Региональной геологии и металлогении»</a:t>
            </a:r>
          </a:p>
        </p:txBody>
      </p:sp>
    </p:spTree>
    <p:extLst>
      <p:ext uri="{BB962C8B-B14F-4D97-AF65-F5344CB8AC3E}">
        <p14:creationId xmlns:p14="http://schemas.microsoft.com/office/powerpoint/2010/main" val="17584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8326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Уважаемые коллеги!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При </a:t>
            </a:r>
            <a:r>
              <a:rPr lang="ru-RU" dirty="0" err="1"/>
              <a:t>минерагенических</a:t>
            </a:r>
            <a:r>
              <a:rPr lang="ru-RU" dirty="0"/>
              <a:t> исследованиях и составлении карт выделение новых перспективных площадей и структур является одной из важнейших задач.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 картах закономерностей размещения месторождений в комплектах Госгеолкарт-1000/3 перспективные объекты выделяются довольно просто. В качестве рудных районов и рудоносных зон на картах </a:t>
            </a:r>
            <a:r>
              <a:rPr lang="ru-RU" dirty="0" err="1"/>
              <a:t>оконтуриваются</a:t>
            </a:r>
            <a:r>
              <a:rPr lang="ru-RU" dirty="0"/>
              <a:t> значительные площади (до нескольких тысяч км</a:t>
            </a:r>
            <a:r>
              <a:rPr lang="ru-RU" baseline="30000" dirty="0"/>
              <a:t>2</a:t>
            </a:r>
            <a:r>
              <a:rPr lang="ru-RU" dirty="0"/>
              <a:t>), на которых известны месторождения и проявления различных полезных ископаемых независимо от их возраста (иногда от докембрия до голоцена). Включаются в эти площади и современные россыпи. В пределах рудных районов и рудоносных зон, или независимо от них, на картах масштаба 1:200 000 выделяются рудные узлы и рудные зоны, где плотность рудных объектов выше, чем на остальной территории. Границы </a:t>
            </a:r>
            <a:r>
              <a:rPr lang="ru-RU" dirty="0" err="1"/>
              <a:t>минерагенических</a:t>
            </a:r>
            <a:r>
              <a:rPr lang="ru-RU" dirty="0"/>
              <a:t> объектов устанавливаются достаточно произвольно. Так, например, выделялись </a:t>
            </a:r>
            <a:r>
              <a:rPr lang="ru-RU" dirty="0" err="1"/>
              <a:t>минерагенические</a:t>
            </a:r>
            <a:r>
              <a:rPr lang="ru-RU" dirty="0"/>
              <a:t> объекты на опубликованных картах масштабов 1:1 000 000 и 1:200 000 одного из районов Востока России: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0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46449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А если охватить в целом  </a:t>
            </a:r>
            <a:r>
              <a:rPr lang="ru-RU" sz="2200" dirty="0" err="1"/>
              <a:t>методолого</a:t>
            </a:r>
            <a:r>
              <a:rPr lang="ru-RU" sz="2200" dirty="0"/>
              <a:t>-методические основы региональной геологии и </a:t>
            </a:r>
            <a:r>
              <a:rPr lang="ru-RU" sz="2200" dirty="0" err="1"/>
              <a:t>минерагении</a:t>
            </a:r>
            <a:r>
              <a:rPr lang="ru-RU" sz="2200" dirty="0"/>
              <a:t>, необходимо на современном научном уровне уточнить и согласовать между собою основные нормативно-методические документы: кодексы, руководства, серийные легенды. Это можно сделать только совместными усилиями через координирующую группу при ВСЕГЕИ. Решение о создании такой группы, ее задачах и составе могло бы стать одним из главных в решении нашего совещания. Ведь дальше так работать нельзя. Да, нельзя, уважаемые коллеги! Нельзя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4725144"/>
            <a:ext cx="8686800" cy="11521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Благодарю всех за </a:t>
            </a: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 fontScale="70000" lnSpcReduction="20000"/>
          </a:bodyPr>
          <a:lstStyle/>
          <a:p>
            <a:pPr marL="654300" lvl="0" indent="-457200">
              <a:buFont typeface="Courier New" panose="02070309020205020404" pitchFamily="49" charset="0"/>
              <a:buChar char="o"/>
            </a:pPr>
            <a:r>
              <a:rPr lang="ru-RU" dirty="0"/>
              <a:t>Уран-бериллий-молибден-</a:t>
            </a:r>
            <a:r>
              <a:rPr lang="ru-RU" dirty="0" err="1"/>
              <a:t>золоторудно</a:t>
            </a:r>
            <a:r>
              <a:rPr lang="ru-RU" dirty="0"/>
              <a:t>-россыпная </a:t>
            </a:r>
            <a:r>
              <a:rPr lang="ru-RU" dirty="0" err="1"/>
              <a:t>минерагеническая</a:t>
            </a:r>
            <a:r>
              <a:rPr lang="ru-RU" dirty="0"/>
              <a:t> область (</a:t>
            </a:r>
            <a:r>
              <a:rPr lang="ru-RU" dirty="0" err="1"/>
              <a:t>Au</a:t>
            </a:r>
            <a:r>
              <a:rPr lang="ru-RU" dirty="0"/>
              <a:t>, </a:t>
            </a:r>
            <a:r>
              <a:rPr lang="ru-RU" dirty="0" err="1"/>
              <a:t>Mo</a:t>
            </a:r>
            <a:r>
              <a:rPr lang="ru-RU" dirty="0"/>
              <a:t>, </a:t>
            </a:r>
            <a:r>
              <a:rPr lang="ru-RU" dirty="0" err="1"/>
              <a:t>Be</a:t>
            </a:r>
            <a:r>
              <a:rPr lang="ru-RU" dirty="0"/>
              <a:t>, </a:t>
            </a:r>
            <a:r>
              <a:rPr lang="en-US" dirty="0"/>
              <a:t>U</a:t>
            </a:r>
            <a:r>
              <a:rPr lang="ru-RU" dirty="0"/>
              <a:t>/</a:t>
            </a:r>
            <a:r>
              <a:rPr lang="en-US" dirty="0" err="1"/>
              <a:t>Pz</a:t>
            </a:r>
            <a:r>
              <a:rPr lang="ru-RU" baseline="-25000" dirty="0"/>
              <a:t>2-3</a:t>
            </a:r>
            <a:r>
              <a:rPr lang="ru-RU" dirty="0"/>
              <a:t>-</a:t>
            </a:r>
            <a:r>
              <a:rPr lang="en-US" dirty="0"/>
              <a:t>KZ</a:t>
            </a:r>
            <a:r>
              <a:rPr lang="ru-RU" dirty="0"/>
              <a:t>);</a:t>
            </a:r>
          </a:p>
          <a:p>
            <a:pPr marL="654300" lvl="0" indent="-457200">
              <a:buFont typeface="Courier New" panose="02070309020205020404" pitchFamily="49" charset="0"/>
              <a:buChar char="o"/>
            </a:pPr>
            <a:r>
              <a:rPr lang="ru-RU" dirty="0"/>
              <a:t>Марганец-уран-</a:t>
            </a:r>
            <a:r>
              <a:rPr lang="ru-RU" dirty="0" err="1"/>
              <a:t>золоторудно</a:t>
            </a:r>
            <a:r>
              <a:rPr lang="ru-RU" dirty="0"/>
              <a:t>-россыпной </a:t>
            </a:r>
            <a:r>
              <a:rPr lang="ru-RU" dirty="0" err="1"/>
              <a:t>минерагенический</a:t>
            </a:r>
            <a:r>
              <a:rPr lang="ru-RU" dirty="0"/>
              <a:t> район (</a:t>
            </a:r>
            <a:r>
              <a:rPr lang="ru-RU" dirty="0" err="1"/>
              <a:t>Au</a:t>
            </a:r>
            <a:r>
              <a:rPr lang="ru-RU" dirty="0"/>
              <a:t>, U, </a:t>
            </a:r>
            <a:r>
              <a:rPr lang="ru-RU" dirty="0" err="1"/>
              <a:t>Mn</a:t>
            </a:r>
            <a:r>
              <a:rPr lang="ru-RU" dirty="0"/>
              <a:t>/PZ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dirty="0"/>
              <a:t>PZ</a:t>
            </a:r>
            <a:r>
              <a:rPr lang="ru-RU" baseline="-25000" dirty="0"/>
              <a:t>2-3</a:t>
            </a:r>
            <a:r>
              <a:rPr lang="ru-RU" dirty="0"/>
              <a:t>, </a:t>
            </a:r>
            <a:r>
              <a:rPr lang="en-US" dirty="0"/>
              <a:t>KZ</a:t>
            </a:r>
            <a:r>
              <a:rPr lang="ru-RU" dirty="0"/>
              <a:t>);</a:t>
            </a:r>
          </a:p>
          <a:p>
            <a:pPr marL="654300" lvl="0" indent="-457200">
              <a:buFont typeface="Courier New" panose="02070309020205020404" pitchFamily="49" charset="0"/>
              <a:buChar char="o"/>
            </a:pPr>
            <a:r>
              <a:rPr lang="ru-RU" dirty="0"/>
              <a:t>Медно-свинцово-цинковая </a:t>
            </a:r>
            <a:r>
              <a:rPr lang="ru-RU" dirty="0" err="1"/>
              <a:t>минерагеническая</a:t>
            </a:r>
            <a:r>
              <a:rPr lang="ru-RU" dirty="0"/>
              <a:t> зона (</a:t>
            </a:r>
            <a:r>
              <a:rPr lang="ru-RU" dirty="0" err="1"/>
              <a:t>Zn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, </a:t>
            </a:r>
            <a:r>
              <a:rPr lang="ru-RU" dirty="0" err="1"/>
              <a:t>Cu</a:t>
            </a:r>
            <a:r>
              <a:rPr lang="ru-RU" dirty="0"/>
              <a:t>/RF</a:t>
            </a:r>
            <a:r>
              <a:rPr lang="ru-RU" baseline="-25000" dirty="0"/>
              <a:t>1,</a:t>
            </a:r>
            <a:r>
              <a:rPr lang="ru-RU" dirty="0"/>
              <a:t> </a:t>
            </a:r>
            <a:r>
              <a:rPr lang="en-US" dirty="0"/>
              <a:t>V</a:t>
            </a:r>
            <a:r>
              <a:rPr lang="ru-RU" dirty="0"/>
              <a:t>-Є).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Возрастной диапазон различного оруденения в пределах этих металлогенических структур от рифея до кайнозоя.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По-существу</a:t>
            </a:r>
            <a:r>
              <a:rPr lang="ru-RU" dirty="0"/>
              <a:t>, именно для таких рудных районов, узлов и других </a:t>
            </a:r>
            <a:r>
              <a:rPr lang="ru-RU" dirty="0" err="1"/>
              <a:t>минерагенических</a:t>
            </a:r>
            <a:r>
              <a:rPr lang="ru-RU" dirty="0"/>
              <a:t> структур, «сформированных» из фрагментов сохранившихся структур разных эпох и видов оруденения, и определяются прогнозные ресурсы на обоих масштабах </a:t>
            </a:r>
            <a:r>
              <a:rPr lang="ru-RU" dirty="0" err="1"/>
              <a:t>Госгеолкарт</a:t>
            </a:r>
            <a:r>
              <a:rPr lang="ru-RU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Не требует особых доказательств положение о том, что особенности геологического развития и строение любой территории в разных эпохи были неодинаковы. Не одинаковы, естественно, и закономерности размещения месторождений.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0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1125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Никаких закономерностей такие карты выявить не могут, не позволяют они наметить и новые перспективные площади, однако с благословения Федерального Агентства они продолжают составляться и издаваться в соответствии с действующими нормативно-методическими руководствами, разработанными во ВСЕГЕИ. Руководства предусматривают, что на картах закономерностей размещения месторождений и на геологических картах масштабов 1:200 000 и 1:1 000 000/3 выделяются одни и те же объекты. При таком подходе карты разных масштабов без генерализации или детализации можно получать простым увеличением или уменьшением одного оригинала. То же самое происходит и с серийными легендами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01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Один из базовых принципов картографии заключается в том, что при изменении масштаба карт должны изменяться и таксономические категории выделяемых объектов. При переходе с масштаба 1:200 000 на 1:1 000 000 на картах должны выделяться укрупненные геологические и </a:t>
            </a:r>
            <a:r>
              <a:rPr lang="ru-RU" sz="2400" dirty="0" err="1"/>
              <a:t>минерагенические</a:t>
            </a:r>
            <a:r>
              <a:rPr lang="ru-RU" sz="2400" dirty="0"/>
              <a:t> объекты, обладающие совершенно иными свойствами, чем составляющие их простые объекты.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С создавшимся положением невозможно смириться. Сейчас все заняты поисками наиболее эффективных методов работы, разработкой новых технологий. Геологическая же служба предпочитает использовать в региональной геологии и </a:t>
            </a:r>
            <a:r>
              <a:rPr lang="ru-RU" sz="2400" dirty="0" err="1"/>
              <a:t>минерагении</a:t>
            </a:r>
            <a:r>
              <a:rPr lang="ru-RU" sz="2400" dirty="0"/>
              <a:t> методологию и методику позавчерашнего дня.</a:t>
            </a:r>
          </a:p>
        </p:txBody>
      </p:sp>
    </p:spTree>
    <p:extLst>
      <p:ext uri="{BB962C8B-B14F-4D97-AF65-F5344CB8AC3E}">
        <p14:creationId xmlns:p14="http://schemas.microsoft.com/office/powerpoint/2010/main" val="39547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Большая часть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карт, не входящих в комплект </a:t>
            </a:r>
            <a:r>
              <a:rPr lang="ru-RU" sz="2200" dirty="0" err="1"/>
              <a:t>Госгеолкарт</a:t>
            </a:r>
            <a:r>
              <a:rPr lang="ru-RU" sz="2200" dirty="0"/>
              <a:t>, имеют другую методическую основу. В картах комплекта «Металлогении СССР» и в более поздних региональных картах нет легенд или условных обозначений, как принято на большинстве карт любого содержания. Блоки, в которых сосредоточена вся информация к картам, являются, </a:t>
            </a:r>
            <a:r>
              <a:rPr lang="ru-RU" sz="2200" dirty="0" err="1"/>
              <a:t>по-существу</a:t>
            </a:r>
            <a:r>
              <a:rPr lang="ru-RU" sz="2200" dirty="0"/>
              <a:t>, самостоятельными, слабо увязанными между собой. Анализировать такие карты очень трудно. К тому же они обычно чрезвычайно перегружены информацией по геологии и тектонике. В рекомендациях по составлению карт сформулированы базовые понятия, положенные в основу всей работы «Металлогения СССР». Единицей металлогенического районирования принята структурно-металлогеническая зона, рассматриваемая как синоним структурно-формационной зоны. Обе зоны имеют одинаковые объемы и содержание. Так же рассматриваются они и в Российском металлогеническом словаре и в «</a:t>
            </a:r>
            <a:r>
              <a:rPr lang="ru-RU" sz="2200" dirty="0" err="1"/>
              <a:t>Минерагеническом</a:t>
            </a:r>
            <a:r>
              <a:rPr lang="ru-RU" sz="2200" dirty="0"/>
              <a:t> Кодексе».</a:t>
            </a:r>
          </a:p>
        </p:txBody>
      </p:sp>
    </p:spTree>
    <p:extLst>
      <p:ext uri="{BB962C8B-B14F-4D97-AF65-F5344CB8AC3E}">
        <p14:creationId xmlns:p14="http://schemas.microsoft.com/office/powerpoint/2010/main" val="28884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В общем случае структурно-металлогеническая зона является лишь частью структурно-формационной зоны, в которой установлено или предполагается оруденение. На любой геологической карте структурно-формационные зоны различного возраста выделяются на всей или почти на всей её площади. Следовательно, и структурно-металлогенические зоны должны иметь такое же распространение на металлогенических картах (70-80% и более по площади). Вместо ограниченных по размерам перспективных площадей, что и является задачей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исследований, для выявления закономерностей размещения месторождений и прогнозирования предлагается почти вся исследуемая территория. Такой подход к выделению перспективных площадей и прогнозированию и является одной из главных причин низкой результативности </a:t>
            </a:r>
            <a:r>
              <a:rPr lang="ru-RU" sz="2200" dirty="0" err="1"/>
              <a:t>минерагенических</a:t>
            </a:r>
            <a:r>
              <a:rPr lang="ru-RU" sz="2200" dirty="0"/>
              <a:t> исследований по программе «Металлогения СССР».</a:t>
            </a:r>
          </a:p>
        </p:txBody>
      </p:sp>
    </p:spTree>
    <p:extLst>
      <p:ext uri="{BB962C8B-B14F-4D97-AF65-F5344CB8AC3E}">
        <p14:creationId xmlns:p14="http://schemas.microsoft.com/office/powerpoint/2010/main" val="33095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В связи с этим нельзя не вспомнить слова </a:t>
            </a:r>
            <a:r>
              <a:rPr lang="ru-RU" sz="2200" dirty="0" err="1"/>
              <a:t>А.Д.Щеглова</a:t>
            </a:r>
            <a:r>
              <a:rPr lang="ru-RU" sz="2200" dirty="0"/>
              <a:t> о том, что выделение рудоносных площадей – это творческий, научный процесс, который должен быть лишен штампов, но всегда основан на глубоком и всестороннем анализе всего имеющего материала.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Недавно мною предложен принципиально новый, геометрический метод выделения перспективных площадей с использованием кругов Леонардо Эйлера.  Метод довольно прост и доступен любому геологу. Смысл его понятен из рисунка. Он, конечно, более трудоемкий, но зато дает возможность выделить реальные перспективные площади. Выявление таких площадей следует проводить отдельно по </a:t>
            </a:r>
            <a:r>
              <a:rPr lang="ru-RU" sz="2200" dirty="0" err="1"/>
              <a:t>минерагеническим</a:t>
            </a:r>
            <a:r>
              <a:rPr lang="ru-RU" sz="2200" dirty="0"/>
              <a:t> эпохам и для каждого рудного района (или узла) и различных типов оруденения.</a:t>
            </a:r>
          </a:p>
        </p:txBody>
      </p:sp>
    </p:spTree>
    <p:extLst>
      <p:ext uri="{BB962C8B-B14F-4D97-AF65-F5344CB8AC3E}">
        <p14:creationId xmlns:p14="http://schemas.microsoft.com/office/powerpoint/2010/main" val="26776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733256"/>
            <a:ext cx="8686800" cy="79208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200" dirty="0"/>
              <a:t>В  номере 37 журнала «Региональная геология и металлогения» геометрический метод описан подробно.</a:t>
            </a:r>
          </a:p>
        </p:txBody>
      </p:sp>
      <p:pic>
        <p:nvPicPr>
          <p:cNvPr id="2050" name="Picture 2" descr="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3312368" cy="519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9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1618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Минерагенические карты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vsegei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Минерагенические карты</dc:title>
  <dc:creator>Пахалко Алексей Геннадьевич</dc:creator>
  <cp:lastModifiedBy>Пахалко Алексей Геннадьевич</cp:lastModifiedBy>
  <cp:revision>7</cp:revision>
  <dcterms:created xsi:type="dcterms:W3CDTF">2015-04-08T05:53:42Z</dcterms:created>
  <dcterms:modified xsi:type="dcterms:W3CDTF">2015-04-08T06:49:03Z</dcterms:modified>
</cp:coreProperties>
</file>