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314" r:id="rId3"/>
    <p:sldId id="262" r:id="rId4"/>
    <p:sldId id="277" r:id="rId5"/>
    <p:sldId id="264" r:id="rId6"/>
    <p:sldId id="278" r:id="rId7"/>
    <p:sldId id="279" r:id="rId8"/>
    <p:sldId id="317" r:id="rId9"/>
    <p:sldId id="271" r:id="rId10"/>
    <p:sldId id="265" r:id="rId11"/>
    <p:sldId id="267" r:id="rId12"/>
    <p:sldId id="260" r:id="rId13"/>
    <p:sldId id="258" r:id="rId14"/>
    <p:sldId id="259" r:id="rId15"/>
    <p:sldId id="275" r:id="rId16"/>
    <p:sldId id="309" r:id="rId17"/>
    <p:sldId id="293" r:id="rId18"/>
    <p:sldId id="294" r:id="rId19"/>
    <p:sldId id="302" r:id="rId20"/>
    <p:sldId id="307" r:id="rId21"/>
    <p:sldId id="313" r:id="rId22"/>
    <p:sldId id="297" r:id="rId23"/>
    <p:sldId id="298" r:id="rId24"/>
    <p:sldId id="299" r:id="rId25"/>
    <p:sldId id="300" r:id="rId26"/>
    <p:sldId id="301" r:id="rId27"/>
    <p:sldId id="290" r:id="rId28"/>
    <p:sldId id="261" r:id="rId29"/>
    <p:sldId id="31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76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133" autoAdjust="0"/>
  </p:normalViewPr>
  <p:slideViewPr>
    <p:cSldViewPr>
      <p:cViewPr>
        <p:scale>
          <a:sx n="66" d="100"/>
          <a:sy n="66" d="100"/>
        </p:scale>
        <p:origin x="-2886" y="-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CA785A7-4686-4F3B-A253-97628362FB83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6E4D47F-45F9-4D9B-A87B-FE4A403AB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983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E4D47F-45F9-4D9B-A87B-FE4A403ABFE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3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E5903-B58A-4470-9348-A9EC5823AE32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045BC-4C40-483D-87D5-125BEBD75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D0EA-94A4-4C34-B630-467D1558348E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F3C99-706D-471C-AF3E-BBE65AC8C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574F-3D03-40BC-B204-FB810E73FB81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EA3EA-B866-4EE4-9C58-EECF8B4C4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5548-9160-4AE3-B344-9C2B0DF9A598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62C0E-6568-43B7-9E86-587AC7B0A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378E3-FAA6-4118-B2A3-44F663C5EE69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82F4D-EA23-43DC-B5DB-3ED4A71A0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BEFCD-805E-4191-8006-5E52C8D2002E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FC6FD-371F-4FBF-BD7B-B6A794A66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81843-FC44-4EBD-A5AA-93424B49DFD0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3286D-A357-4FD1-B282-FD2DE4550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B4C5E-7F94-4CC6-A9BD-3950089C4676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DC68-7F74-452E-9E4A-722078255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42CF-E414-434E-B610-5B4A96B7DA97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27FE4-6201-4AD1-A66A-A8C444110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D33B1-6BB9-4785-A41F-6C758A1128B8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5EE17-63A8-4678-BD85-9C6252444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E350D-15EE-44A7-945D-D8EDA5293805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AD721-9FE5-44FE-B533-BC4E06AE5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11EF0C-FD86-4E3F-A54F-543786EDF07F}" type="datetimeFigureOut">
              <a:rPr lang="ru-RU"/>
              <a:pPr>
                <a:defRPr/>
              </a:pPr>
              <a:t>08.04.2015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9E0244-6A4A-40DF-ACED-580A3D67A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7F8FA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7F8FA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4A66A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215106" y="1111970"/>
            <a:ext cx="87137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760000"/>
                </a:solidFill>
              </a:rPr>
              <a:t>Повышение качества содержания </a:t>
            </a:r>
          </a:p>
          <a:p>
            <a:pPr algn="ctr"/>
            <a:r>
              <a:rPr lang="ru-RU" sz="3200" b="1" dirty="0">
                <a:solidFill>
                  <a:srgbClr val="760000"/>
                </a:solidFill>
              </a:rPr>
              <a:t>Карты закономерностей и прогноза полезных ископаемых в составе комплектов </a:t>
            </a:r>
            <a:r>
              <a:rPr lang="ru-RU" sz="3200" b="1" dirty="0" err="1">
                <a:solidFill>
                  <a:srgbClr val="760000"/>
                </a:solidFill>
              </a:rPr>
              <a:t>Госгеолкарт</a:t>
            </a:r>
            <a:r>
              <a:rPr lang="ru-RU" sz="3200" b="1" dirty="0">
                <a:solidFill>
                  <a:srgbClr val="760000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rgbClr val="760000"/>
                </a:solidFill>
              </a:rPr>
              <a:t>на основе петрографо-геохимического изучения и картирования гидротермально-метасоматических образований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defRPr/>
            </a:pPr>
            <a:r>
              <a:rPr lang="ru-RU" altLang="ru-RU" sz="1400" dirty="0">
                <a:solidFill>
                  <a:srgbClr val="003399"/>
                </a:solidFill>
              </a:rPr>
              <a:t>Международное совещание </a:t>
            </a:r>
            <a:r>
              <a:rPr lang="ru-RU" altLang="ru-RU" sz="1400" i="1" dirty="0">
                <a:solidFill>
                  <a:srgbClr val="760000"/>
                </a:solidFill>
              </a:rPr>
              <a:t>«Состояние и перспективы развития  Государственного геологического картографирования территории РФ и ее континентального шельфа масштаба 1М и 1:200 000».</a:t>
            </a:r>
          </a:p>
          <a:p>
            <a:pPr algn="ctr">
              <a:buFontTx/>
              <a:buNone/>
              <a:defRPr/>
            </a:pPr>
            <a:r>
              <a:rPr lang="ru-RU" altLang="ru-RU" sz="1400" dirty="0">
                <a:solidFill>
                  <a:srgbClr val="003399"/>
                </a:solidFill>
              </a:rPr>
              <a:t> С. Петербург, ФГУП «ВСЕГЕИ», 7-9 апреля 2015 г.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5106" y="5373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ru-RU" altLang="ru-RU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</a:p>
          <a:p>
            <a:pPr>
              <a:buFontTx/>
              <a:buNone/>
              <a:defRPr/>
            </a:pPr>
            <a:endParaRPr lang="ru-RU" altLang="ru-RU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ru-RU" altLang="ru-RU" b="1" i="1" dirty="0" smtClean="0">
                <a:solidFill>
                  <a:srgbClr val="003399"/>
                </a:solidFill>
              </a:rPr>
              <a:t>       Молчанов А.В., Шатов В.В., Кашин С.В., Лукьянова Л.И., Соловьев Н.С., Феоктистов В.П.  </a:t>
            </a:r>
            <a:r>
              <a:rPr lang="ru-RU" altLang="ru-RU" b="1" i="1" dirty="0">
                <a:solidFill>
                  <a:srgbClr val="003399"/>
                </a:solidFill>
              </a:rPr>
              <a:t>(ФГУП «ВСЕГЕИ»)</a:t>
            </a:r>
            <a:r>
              <a:rPr lang="ru-RU" altLang="ru-RU" b="1" dirty="0">
                <a:solidFill>
                  <a:srgbClr val="003399"/>
                </a:solidFill>
              </a:rPr>
              <a:t> </a:t>
            </a:r>
            <a:endParaRPr lang="ru-RU" altLang="ru-RU" b="1" i="1" dirty="0">
              <a:solidFill>
                <a:srgbClr val="003399"/>
              </a:solidFill>
            </a:endParaRPr>
          </a:p>
          <a:p>
            <a:pPr>
              <a:buFontTx/>
              <a:buNone/>
              <a:defRPr/>
            </a:pPr>
            <a:endParaRPr lang="ru-RU" alt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0638"/>
            <a:ext cx="3992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339975" y="3860800"/>
            <a:ext cx="2303463" cy="22320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88913"/>
            <a:ext cx="5321300" cy="54721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32063" y="6021388"/>
            <a:ext cx="684533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ГЕОЛОГИЧЕСКАЯ КАРТА РОССИЙСКОЙ ФЕДЕРАЦИИ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Масштаба 1:1000000 (третье поколение). ЮЖНО-КАРСКАЯ СЕРИЯ.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ПОЛЕЗНЫХ ИСКОПАЕМЫХ. Лист </a:t>
            </a:r>
            <a:r>
              <a:rPr lang="en-US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R-41 (</a:t>
            </a:r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Амдерма)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3838"/>
            <a:ext cx="4322763" cy="65468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7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61938"/>
            <a:ext cx="3240087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419475" y="-104775"/>
            <a:ext cx="2600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760000"/>
                </a:solidFill>
                <a:latin typeface="Constantia" pitchFamily="18" charset="0"/>
              </a:rPr>
              <a:t>Условные обозначения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875"/>
            <a:ext cx="4897438" cy="6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8088" y="188913"/>
            <a:ext cx="3954462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5508104" y="5445224"/>
            <a:ext cx="323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60000"/>
                </a:solidFill>
              </a:rPr>
              <a:t>Лист </a:t>
            </a:r>
            <a:r>
              <a:rPr lang="en-US" b="1" dirty="0">
                <a:solidFill>
                  <a:srgbClr val="760000"/>
                </a:solidFill>
              </a:rPr>
              <a:t>N</a:t>
            </a:r>
            <a:r>
              <a:rPr lang="ru-RU" b="1" dirty="0">
                <a:solidFill>
                  <a:srgbClr val="760000"/>
                </a:solidFill>
              </a:rPr>
              <a:t>-45 (Новокузнецк)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1925" y="3068638"/>
            <a:ext cx="6372225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3" y="766"/>
            <a:ext cx="81534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69614"/>
            <a:ext cx="3961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760000"/>
                </a:solidFill>
              </a:rPr>
              <a:t>Фрагмент </a:t>
            </a:r>
            <a:r>
              <a:rPr lang="ru-RU" sz="1600" b="1" dirty="0" err="1" smtClean="0">
                <a:solidFill>
                  <a:srgbClr val="760000"/>
                </a:solidFill>
              </a:rPr>
              <a:t>Алдано</a:t>
            </a:r>
            <a:r>
              <a:rPr lang="ru-RU" sz="1600" b="1" dirty="0" smtClean="0">
                <a:solidFill>
                  <a:srgbClr val="760000"/>
                </a:solidFill>
              </a:rPr>
              <a:t>-Забайкальской СЛ</a:t>
            </a:r>
          </a:p>
          <a:p>
            <a:pPr algn="ctr"/>
            <a:r>
              <a:rPr lang="ru-RU" sz="1200" b="1" dirty="0" smtClean="0">
                <a:solidFill>
                  <a:srgbClr val="760000"/>
                </a:solidFill>
              </a:rPr>
              <a:t>Схема </a:t>
            </a:r>
            <a:r>
              <a:rPr lang="ru-RU" sz="1200" b="1" dirty="0" err="1" smtClean="0">
                <a:solidFill>
                  <a:srgbClr val="760000"/>
                </a:solidFill>
              </a:rPr>
              <a:t>минерагенического</a:t>
            </a:r>
            <a:r>
              <a:rPr lang="ru-RU" sz="1200" b="1" dirty="0" smtClean="0">
                <a:solidFill>
                  <a:srgbClr val="760000"/>
                </a:solidFill>
              </a:rPr>
              <a:t> районирования</a:t>
            </a:r>
            <a:r>
              <a:rPr lang="ru-RU" sz="1600" b="1" dirty="0" smtClean="0">
                <a:solidFill>
                  <a:srgbClr val="760000"/>
                </a:solidFill>
              </a:rPr>
              <a:t>.</a:t>
            </a:r>
            <a:endParaRPr lang="ru-RU" sz="1600" b="1" dirty="0">
              <a:solidFill>
                <a:srgbClr val="76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64" y="397110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60000"/>
                </a:solidFill>
              </a:rPr>
              <a:t>2009 год</a:t>
            </a:r>
            <a:endParaRPr lang="ru-RU" dirty="0">
              <a:solidFill>
                <a:srgbClr val="76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6165304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60000"/>
                </a:solidFill>
              </a:rPr>
              <a:t>2004 год</a:t>
            </a:r>
            <a:endParaRPr lang="ru-RU" dirty="0">
              <a:solidFill>
                <a:srgbClr val="7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54" y="42842"/>
            <a:ext cx="902176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75" y="1125538"/>
            <a:ext cx="57626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467544" y="5072856"/>
            <a:ext cx="24487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60000"/>
                </a:solidFill>
              </a:rPr>
              <a:t>Лист </a:t>
            </a:r>
            <a:r>
              <a:rPr lang="ru-RU" sz="1600" b="1" dirty="0" smtClean="0">
                <a:solidFill>
                  <a:srgbClr val="760000"/>
                </a:solidFill>
              </a:rPr>
              <a:t>О-50 (Бодайбо)</a:t>
            </a:r>
            <a:endParaRPr lang="ru-RU" sz="1600" b="1" dirty="0">
              <a:solidFill>
                <a:srgbClr val="760000"/>
              </a:solidFill>
            </a:endParaRPr>
          </a:p>
        </p:txBody>
      </p:sp>
      <p:pic>
        <p:nvPicPr>
          <p:cNvPr id="2765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117524"/>
            <a:ext cx="2541587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0" y="31369"/>
            <a:ext cx="8964488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760000"/>
                </a:solidFill>
              </a:rPr>
              <a:t>    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Классификации генетических типов и рудных формаций должны быть более современными, и учитывать новые данные, полученные за последние десятилетия. </a:t>
            </a:r>
          </a:p>
          <a:p>
            <a:pPr algn="just"/>
            <a:endParaRPr lang="ru-RU" dirty="0">
              <a:solidFill>
                <a:srgbClr val="7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Большинство месторождений полезных ископаемых, являются </a:t>
            </a:r>
            <a:r>
              <a:rPr 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гидротермально-метасоматическими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есть эпигенетическими, более поздними по отношению к вмещающим породам. При этом разрыв во времени может быть  весьма значительным. </a:t>
            </a:r>
          </a:p>
          <a:p>
            <a:pPr algn="just"/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Гидротермально-метасоматические образования учитываются при составлении карт, но это носит скорее формальный характер.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ряда лет в отделе металлогении ВСЕГЕИ активно развивается научное направление – </a:t>
            </a:r>
            <a:r>
              <a:rPr 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картирование региональных гидротермально-метасоматических формаций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направление уже доказало свою эффективность при металлогенических построениях различных масштабов в пределах Дальневосточного и Сибирского ФО, а также за пределами России. </a:t>
            </a:r>
          </a:p>
          <a:p>
            <a:pPr algn="just"/>
            <a:endParaRPr lang="ru-RU" dirty="0">
              <a:solidFill>
                <a:srgbClr val="7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Картирование ГМФ в комплексе с геохимическими исследованиями позволяет получить принципиально новую информацию.</a:t>
            </a:r>
          </a:p>
          <a:p>
            <a:pPr algn="just"/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Эта информация касается гидротермально-метасоматических </a:t>
            </a:r>
            <a:r>
              <a:rPr lang="ru-RU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рудоформирующих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систем, картирование которых позволяет надежно установить (локализовать) </a:t>
            </a:r>
            <a:r>
              <a:rPr 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разгрузки гидротермальных систем, в которых происходило формирование рудных объектов.</a:t>
            </a:r>
          </a:p>
          <a:p>
            <a:pPr algn="just"/>
            <a:r>
              <a:rPr 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ETASOM_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1052513"/>
            <a:ext cx="89979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METASOM_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052513"/>
            <a:ext cx="89979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5536" y="263092"/>
            <a:ext cx="84963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ГИДРОТЕРМАЛЬНО-МЕТАСОМАТИЧЕСКИХ ФОРМАЦИЙ </a:t>
            </a:r>
            <a:r>
              <a:rPr lang="ru-RU" altLang="ru-RU" b="1" dirty="0" smtClean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</a:p>
          <a:p>
            <a:pPr algn="ctr">
              <a:spcBef>
                <a:spcPct val="50000"/>
              </a:spcBef>
            </a:pPr>
            <a:r>
              <a:rPr lang="ru-RU" altLang="ru-RU" b="1" dirty="0" smtClean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1:2 500 000</a:t>
            </a:r>
            <a:endParaRPr lang="ru-RU" altLang="ru-RU" b="1" dirty="0">
              <a:solidFill>
                <a:srgbClr val="7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107950" y="115888"/>
            <a:ext cx="8932863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600" dirty="0">
              <a:solidFill>
                <a:srgbClr val="C00000"/>
              </a:solidFill>
            </a:endParaRPr>
          </a:p>
          <a:p>
            <a:pPr algn="ctr"/>
            <a:r>
              <a:rPr lang="ru-RU" altLang="ru-RU" sz="1600" dirty="0">
                <a:solidFill>
                  <a:srgbClr val="C00000"/>
                </a:solidFill>
              </a:rPr>
              <a:t> </a:t>
            </a:r>
            <a:r>
              <a:rPr lang="ru-RU" altLang="ru-RU" b="1" u="sng" dirty="0">
                <a:solidFill>
                  <a:srgbClr val="C00000"/>
                </a:solidFill>
                <a:cs typeface="Times New Roman" pitchFamily="18" charset="0"/>
              </a:rPr>
              <a:t>Классификация гидротермально-метасоматических формаций территории России.</a:t>
            </a:r>
            <a:endParaRPr lang="ru-RU" altLang="ru-RU" u="sng" dirty="0">
              <a:solidFill>
                <a:srgbClr val="C00000"/>
              </a:solidFill>
              <a:cs typeface="Times New Roman" pitchFamily="18" charset="0"/>
            </a:endParaRPr>
          </a:p>
          <a:p>
            <a:pPr algn="just"/>
            <a:r>
              <a:rPr lang="ru-RU" altLang="ru-RU" dirty="0"/>
              <a:t>   </a:t>
            </a:r>
          </a:p>
          <a:p>
            <a:pPr algn="just"/>
            <a:r>
              <a:rPr lang="ru-RU" altLang="ru-RU" dirty="0">
                <a:solidFill>
                  <a:srgbClr val="760000"/>
                </a:solidFill>
              </a:rPr>
              <a:t>   Гидротермальная деятельность рассматривается как самостоятельное геологическое явление, имеющее такое же значения, как </a:t>
            </a:r>
            <a:r>
              <a:rPr lang="ru-RU" altLang="ru-RU" dirty="0" err="1">
                <a:solidFill>
                  <a:srgbClr val="760000"/>
                </a:solidFill>
              </a:rPr>
              <a:t>магматизм</a:t>
            </a:r>
            <a:r>
              <a:rPr lang="ru-RU" altLang="ru-RU" dirty="0">
                <a:solidFill>
                  <a:srgbClr val="760000"/>
                </a:solidFill>
              </a:rPr>
              <a:t>, метаморфизм или осадконакопление. </a:t>
            </a:r>
          </a:p>
          <a:p>
            <a:pPr algn="just"/>
            <a:r>
              <a:rPr lang="ru-RU" altLang="ru-RU" dirty="0">
                <a:solidFill>
                  <a:srgbClr val="760000"/>
                </a:solidFill>
              </a:rPr>
              <a:t>   Под </a:t>
            </a:r>
            <a:r>
              <a:rPr lang="ru-RU" altLang="ru-RU" u="sng" dirty="0">
                <a:solidFill>
                  <a:srgbClr val="760000"/>
                </a:solidFill>
              </a:rPr>
              <a:t>гидротермальной деятельностью</a:t>
            </a:r>
            <a:r>
              <a:rPr lang="ru-RU" altLang="ru-RU" dirty="0">
                <a:solidFill>
                  <a:srgbClr val="760000"/>
                </a:solidFill>
              </a:rPr>
              <a:t> понимается периодическое зарождение, стационарное функционирование и отмирание в подвижных частях земной коры гидротермальных систем. При этом в строении таких систем </a:t>
            </a:r>
            <a:r>
              <a:rPr lang="ru-RU" altLang="ru-RU" b="1" u="sng" dirty="0">
                <a:solidFill>
                  <a:srgbClr val="760000"/>
                </a:solidFill>
              </a:rPr>
              <a:t>выделяются области питания гидротермальных растворов и области их разгрузки.</a:t>
            </a:r>
            <a:endParaRPr lang="ru-RU" altLang="ru-RU" dirty="0">
              <a:solidFill>
                <a:srgbClr val="760000"/>
              </a:solidFill>
            </a:endParaRPr>
          </a:p>
          <a:p>
            <a:pPr algn="just"/>
            <a:r>
              <a:rPr lang="ru-RU" altLang="ru-RU" dirty="0">
                <a:solidFill>
                  <a:srgbClr val="760000"/>
                </a:solidFill>
              </a:rPr>
              <a:t>  </a:t>
            </a:r>
          </a:p>
          <a:p>
            <a:pPr algn="just"/>
            <a:r>
              <a:rPr lang="ru-RU" altLang="ru-RU" dirty="0">
                <a:solidFill>
                  <a:srgbClr val="760000"/>
                </a:solidFill>
              </a:rPr>
              <a:t>   </a:t>
            </a:r>
          </a:p>
          <a:p>
            <a:pPr algn="just"/>
            <a:r>
              <a:rPr lang="ru-RU" altLang="ru-RU" dirty="0">
                <a:solidFill>
                  <a:srgbClr val="760000"/>
                </a:solidFill>
              </a:rPr>
              <a:t>    По степени замещения исходных пород гидротермально-метасоматической минерализацией различаются </a:t>
            </a:r>
            <a:r>
              <a:rPr lang="ru-RU" altLang="ru-RU" dirty="0" err="1">
                <a:solidFill>
                  <a:srgbClr val="760000"/>
                </a:solidFill>
              </a:rPr>
              <a:t>метасоматиты</a:t>
            </a:r>
            <a:r>
              <a:rPr lang="ru-RU" altLang="ru-RU" dirty="0">
                <a:solidFill>
                  <a:srgbClr val="760000"/>
                </a:solidFill>
              </a:rPr>
              <a:t>:</a:t>
            </a:r>
          </a:p>
          <a:p>
            <a:pPr algn="ctr"/>
            <a:endParaRPr lang="ru-RU" altLang="ru-RU" b="1" dirty="0">
              <a:solidFill>
                <a:srgbClr val="760000"/>
              </a:solidFill>
            </a:endParaRPr>
          </a:p>
          <a:p>
            <a:pPr algn="ctr"/>
            <a:r>
              <a:rPr lang="ru-RU" altLang="ru-RU" b="1" dirty="0"/>
              <a:t>а) </a:t>
            </a:r>
            <a:r>
              <a:rPr lang="ru-RU" altLang="ru-RU" b="1" dirty="0" err="1"/>
              <a:t>слабопроявленные</a:t>
            </a:r>
            <a:r>
              <a:rPr lang="ru-RU" altLang="ru-RU" b="1" dirty="0"/>
              <a:t> </a:t>
            </a:r>
          </a:p>
          <a:p>
            <a:pPr algn="ctr"/>
            <a:r>
              <a:rPr lang="ru-RU" altLang="ru-RU" b="1" dirty="0"/>
              <a:t>(</a:t>
            </a:r>
            <a:r>
              <a:rPr lang="ru-RU" altLang="ru-RU" b="1" dirty="0">
                <a:solidFill>
                  <a:srgbClr val="760000"/>
                </a:solidFill>
              </a:rPr>
              <a:t>5-20%</a:t>
            </a:r>
            <a:r>
              <a:rPr lang="ru-RU" altLang="ru-RU" b="1" dirty="0"/>
              <a:t> новообразований: </a:t>
            </a:r>
            <a:r>
              <a:rPr lang="ru-RU" b="1" i="1" dirty="0">
                <a:solidFill>
                  <a:srgbClr val="760000"/>
                </a:solidFill>
              </a:rPr>
              <a:t>&lt; 5, 5-10, 10-15, 15-20</a:t>
            </a:r>
            <a:r>
              <a:rPr lang="ru-RU" altLang="ru-RU" b="1" i="1" dirty="0">
                <a:solidFill>
                  <a:srgbClr val="760000"/>
                </a:solidFill>
              </a:rPr>
              <a:t>)</a:t>
            </a:r>
            <a:r>
              <a:rPr lang="ru-RU" altLang="ru-RU" b="1" dirty="0">
                <a:solidFill>
                  <a:srgbClr val="760000"/>
                </a:solidFill>
              </a:rPr>
              <a:t>  </a:t>
            </a:r>
          </a:p>
          <a:p>
            <a:pPr algn="ctr"/>
            <a:r>
              <a:rPr lang="ru-RU" altLang="ru-RU" b="1" dirty="0"/>
              <a:t> б) </a:t>
            </a:r>
            <a:r>
              <a:rPr lang="ru-RU" altLang="ru-RU" b="1" dirty="0" err="1"/>
              <a:t>сильнопроявленные</a:t>
            </a:r>
            <a:r>
              <a:rPr lang="ru-RU" altLang="ru-RU" b="1" dirty="0"/>
              <a:t> </a:t>
            </a:r>
          </a:p>
          <a:p>
            <a:pPr algn="ctr"/>
            <a:r>
              <a:rPr lang="ru-RU" altLang="ru-RU" b="1" dirty="0"/>
              <a:t>(</a:t>
            </a:r>
            <a:r>
              <a:rPr lang="ru-RU" altLang="ru-RU" b="1" dirty="0">
                <a:solidFill>
                  <a:srgbClr val="760000"/>
                </a:solidFill>
              </a:rPr>
              <a:t>20-80%</a:t>
            </a:r>
            <a:r>
              <a:rPr lang="ru-RU" altLang="ru-RU" b="1" dirty="0"/>
              <a:t> новообразований: </a:t>
            </a:r>
            <a:r>
              <a:rPr lang="ru-RU" b="1" i="1" dirty="0">
                <a:solidFill>
                  <a:srgbClr val="760000"/>
                </a:solidFill>
              </a:rPr>
              <a:t>20-30, 30-40, 40-50, 50-80</a:t>
            </a:r>
            <a:r>
              <a:rPr lang="ru-RU" altLang="ru-RU" b="1" dirty="0">
                <a:solidFill>
                  <a:srgbClr val="760000"/>
                </a:solidFill>
              </a:rPr>
              <a:t>) </a:t>
            </a:r>
          </a:p>
          <a:p>
            <a:pPr algn="ctr"/>
            <a:r>
              <a:rPr lang="ru-RU" altLang="ru-RU" b="1" dirty="0"/>
              <a:t>   в) </a:t>
            </a:r>
            <a:r>
              <a:rPr lang="ru-RU" altLang="ru-RU" b="1" dirty="0" err="1"/>
              <a:t>полнопроявленные</a:t>
            </a:r>
            <a:r>
              <a:rPr lang="ru-RU" altLang="ru-RU" b="1" dirty="0"/>
              <a:t> </a:t>
            </a:r>
          </a:p>
          <a:p>
            <a:pPr algn="ctr"/>
            <a:r>
              <a:rPr lang="ru-RU" altLang="ru-RU" b="1" dirty="0"/>
              <a:t>(</a:t>
            </a:r>
            <a:r>
              <a:rPr lang="ru-RU" altLang="ru-RU" b="1" dirty="0">
                <a:solidFill>
                  <a:srgbClr val="760000"/>
                </a:solidFill>
              </a:rPr>
              <a:t>80-100% новообразований</a:t>
            </a:r>
            <a:r>
              <a:rPr lang="ru-RU" altLang="ru-RU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260350"/>
            <a:ext cx="8929687" cy="62016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8D12AE"/>
                </a:solidFill>
                <a:latin typeface="+mn-lt"/>
                <a:cs typeface="Arial" pitchFamily="34" charset="0"/>
              </a:rPr>
              <a:t>     </a:t>
            </a:r>
            <a:endParaRPr lang="en-US" altLang="ru-RU" b="1" dirty="0">
              <a:solidFill>
                <a:srgbClr val="8D12AE"/>
              </a:solidFill>
              <a:latin typeface="+mn-lt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ru-RU" b="1" dirty="0">
              <a:solidFill>
                <a:srgbClr val="8D12AE"/>
              </a:solidFill>
              <a:latin typeface="+mn-lt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ru-RU" b="1" dirty="0">
              <a:solidFill>
                <a:srgbClr val="8D1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8D1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термин </a:t>
            </a:r>
            <a:r>
              <a:rPr lang="ru-RU" altLang="ru-RU" b="1" u="sng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u="sng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Гидротермально-метасоматические породы»</a:t>
            </a:r>
            <a:r>
              <a:rPr lang="ru-RU" i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употребляется для </a:t>
            </a:r>
            <a:r>
              <a:rPr lang="ru-RU" b="1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полнопрояв­ленных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гидротермально-метасоматических образований (скарны, </a:t>
            </a:r>
            <a:r>
              <a:rPr lang="ru-RU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грейзены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др.), которые характеризуются вполне определенными минеральным составом и структурой.</a:t>
            </a:r>
            <a:endParaRPr lang="en-US" dirty="0">
              <a:solidFill>
                <a:srgbClr val="7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</a:t>
            </a:r>
            <a:r>
              <a:rPr lang="ru-RU" b="1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слабопроявленном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виде необходимо говорить о наличии , например, </a:t>
            </a:r>
            <a:r>
              <a:rPr lang="ru-RU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грейзеновой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ассоциации к той или иной исходной породе.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связи с чем в гидротермально</a:t>
            </a:r>
            <a:r>
              <a:rPr lang="en-US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измененных породах следует различать </a:t>
            </a:r>
            <a:r>
              <a:rPr lang="ru-RU" b="1" i="1" u="sng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сингенетическую и эпигене­тическую </a:t>
            </a:r>
            <a:r>
              <a:rPr 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ассоциации минералов, каждую со своей структурой, а </a:t>
            </a:r>
            <a:r>
              <a:rPr 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измененные породы рассматривать в качестве </a:t>
            </a:r>
            <a:r>
              <a:rPr lang="ru-RU" b="1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полипородных</a:t>
            </a:r>
            <a:r>
              <a:rPr 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обра­зований.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u="sng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Слабопроявленные</a:t>
            </a:r>
            <a:r>
              <a:rPr lang="ru-RU" altLang="ru-RU" b="1" u="sng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гидротермально-метасоматические образования</a:t>
            </a:r>
            <a:r>
              <a:rPr lang="ru-RU" alt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занимают огромные объёмы, образуя тонкую рассеянную вкрапленность, </a:t>
            </a:r>
            <a:r>
              <a:rPr lang="ru-RU" alt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массы, во много раз превосходящие массу околорудных </a:t>
            </a:r>
            <a:r>
              <a:rPr lang="ru-RU" altLang="ru-RU" b="1" dirty="0" err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метасоматитов</a:t>
            </a:r>
            <a:r>
              <a:rPr lang="ru-RU" altLang="ru-RU" b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руд</a:t>
            </a:r>
            <a:r>
              <a:rPr lang="ru-RU" altLang="ru-RU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i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7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dirty="0">
              <a:solidFill>
                <a:srgbClr val="8D12AE"/>
              </a:solidFill>
              <a:latin typeface="+mn-lt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50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5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34925" y="44450"/>
            <a:ext cx="89646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>
            <a:spAutoFit/>
          </a:bodyPr>
          <a:lstStyle/>
          <a:p>
            <a:pPr algn="ctr"/>
            <a:r>
              <a:rPr lang="ru-RU" altLang="ru-RU" sz="1600" b="1" u="sng">
                <a:solidFill>
                  <a:srgbClr val="760000"/>
                </a:solidFill>
              </a:rPr>
              <a:t>Условные обозначения к карте гидротермально-метасоматических формаций России</a:t>
            </a:r>
          </a:p>
        </p:txBody>
      </p:sp>
      <p:pic>
        <p:nvPicPr>
          <p:cNvPr id="3277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3" y="330200"/>
            <a:ext cx="8694737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Прогнозно-металлогеническая карта 5 000 000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9144000" cy="49545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971550" y="404813"/>
            <a:ext cx="72739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sz="2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Прогнозно-металлогеническая карта России</a:t>
            </a:r>
            <a:endParaRPr lang="ru-RU" altLang="ru-RU" sz="2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116013" y="829443"/>
            <a:ext cx="7273925" cy="32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Масштаб 1:5 </a:t>
            </a:r>
            <a:r>
              <a:rPr lang="ru-RU" altLang="ru-RU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000 000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15331" y="5760"/>
            <a:ext cx="511333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>
                <a:solidFill>
                  <a:srgbClr val="760000"/>
                </a:solidFill>
              </a:rPr>
              <a:t>ВОСТОЧНО-СИБИРСКИЙ </a:t>
            </a:r>
            <a:r>
              <a:rPr lang="ru-RU" altLang="ru-RU" sz="1400" dirty="0" smtClean="0">
                <a:solidFill>
                  <a:srgbClr val="760000"/>
                </a:solidFill>
              </a:rPr>
              <a:t>ГЕОРЕГИОН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b="1" dirty="0" err="1" smtClean="0">
                <a:solidFill>
                  <a:srgbClr val="760000"/>
                </a:solidFill>
              </a:rPr>
              <a:t>Алданский</a:t>
            </a:r>
            <a:r>
              <a:rPr lang="ru-RU" altLang="ru-RU" sz="1600" b="1" dirty="0" smtClean="0">
                <a:solidFill>
                  <a:srgbClr val="760000"/>
                </a:solidFill>
              </a:rPr>
              <a:t> щит</a:t>
            </a:r>
            <a:endParaRPr lang="ru-RU" altLang="ru-RU" sz="1600" b="1" dirty="0">
              <a:solidFill>
                <a:srgbClr val="760000"/>
              </a:solidFill>
            </a:endParaRPr>
          </a:p>
        </p:txBody>
      </p:sp>
      <p:pic>
        <p:nvPicPr>
          <p:cNvPr id="4100" name="Picture 4" descr="METASOM_ВОСТ_СИ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49" y="777875"/>
            <a:ext cx="89281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 algn="ctr"/>
            <a:r>
              <a:rPr lang="ru-RU" sz="1600" b="1" smtClean="0">
                <a:solidFill>
                  <a:srgbClr val="760000"/>
                </a:solidFill>
                <a:latin typeface="Arial" charset="0"/>
                <a:cs typeface="Arial" charset="0"/>
              </a:rPr>
              <a:t>Карта точек наблюдения в пределах Эльконского рудного узла</a:t>
            </a:r>
          </a:p>
        </p:txBody>
      </p:sp>
      <p:pic>
        <p:nvPicPr>
          <p:cNvPr id="34818" name="Picture 6" descr="Прил_00_Карта_фактического материала_ВСЕГЕ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9144000" cy="58705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 descr="Геологичекая_карта_для прези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113" y="1071563"/>
            <a:ext cx="9144001" cy="5702300"/>
          </a:xfrm>
        </p:spPr>
      </p:pic>
      <p:pic>
        <p:nvPicPr>
          <p:cNvPr id="35842" name="Picture 9" descr="Леген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17"/>
          <p:cNvSpPr>
            <a:spLocks noChangeArrowheads="1"/>
          </p:cNvSpPr>
          <p:nvPr/>
        </p:nvSpPr>
        <p:spPr bwMode="auto">
          <a:xfrm>
            <a:off x="5446713" y="3068638"/>
            <a:ext cx="37068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/>
              <a:t>Геологическое строение </a:t>
            </a:r>
          </a:p>
          <a:p>
            <a:pPr algn="ctr"/>
            <a:r>
              <a:rPr lang="ru-RU" altLang="ru-RU" sz="1600" b="1"/>
              <a:t>Эльконского золото-урановорудного узла</a:t>
            </a:r>
          </a:p>
        </p:txBody>
      </p:sp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0" y="14288"/>
            <a:ext cx="4643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400" b="1">
              <a:solidFill>
                <a:srgbClr val="C00000"/>
              </a:solidFill>
            </a:endParaRPr>
          </a:p>
          <a:p>
            <a:pPr algn="ctr"/>
            <a:r>
              <a:rPr lang="ru-RU" altLang="ru-RU" sz="1400" b="1">
                <a:solidFill>
                  <a:srgbClr val="C00000"/>
                </a:solidFill>
              </a:rPr>
              <a:t>Геологическая карта</a:t>
            </a:r>
          </a:p>
          <a:p>
            <a:pPr algn="ctr"/>
            <a:r>
              <a:rPr lang="ru-RU" altLang="ru-RU" sz="1400" b="1">
                <a:solidFill>
                  <a:srgbClr val="C00000"/>
                </a:solidFill>
              </a:rPr>
              <a:t>Эльконского золото-урановорудного узла</a:t>
            </a:r>
          </a:p>
          <a:p>
            <a:endParaRPr lang="ru-RU" alt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Рис_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8748713" cy="66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2" descr="микроскоп Leica DM 2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3392488"/>
            <a:ext cx="10890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Рис_№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88913"/>
            <a:ext cx="8891588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Прил_00_Карта_изолиний_параметра_AuAgCuMoBiP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573463"/>
            <a:ext cx="49688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Прил_00_Карта_изолиний_параметра_AuAgAsSbHg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47879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5148263" y="404813"/>
            <a:ext cx="376237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003399"/>
                </a:solidFill>
              </a:rPr>
              <a:t>Карта изолиний распределения геохимических полей мультипликативного параметра </a:t>
            </a:r>
            <a:r>
              <a:rPr lang="en-US" altLang="ru-RU" b="1" dirty="0">
                <a:solidFill>
                  <a:srgbClr val="760000"/>
                </a:solidFill>
              </a:rPr>
              <a:t>Au*Ag*U*As*</a:t>
            </a:r>
            <a:r>
              <a:rPr lang="en-US" altLang="ru-RU" b="1" dirty="0" err="1">
                <a:solidFill>
                  <a:srgbClr val="760000"/>
                </a:solidFill>
              </a:rPr>
              <a:t>Sb</a:t>
            </a:r>
            <a:r>
              <a:rPr lang="en-US" altLang="ru-RU" b="1" dirty="0">
                <a:solidFill>
                  <a:srgbClr val="760000"/>
                </a:solidFill>
              </a:rPr>
              <a:t>*Hg</a:t>
            </a:r>
            <a:r>
              <a:rPr lang="ru-RU" altLang="ru-RU" b="1" dirty="0">
                <a:solidFill>
                  <a:srgbClr val="760000"/>
                </a:solidFill>
              </a:rPr>
              <a:t> </a:t>
            </a:r>
            <a:r>
              <a:rPr lang="ru-RU" altLang="ru-RU" b="1" dirty="0">
                <a:solidFill>
                  <a:srgbClr val="003399"/>
                </a:solidFill>
              </a:rPr>
              <a:t>в пределах </a:t>
            </a:r>
            <a:r>
              <a:rPr lang="ru-RU" altLang="ru-RU" b="1" dirty="0" err="1">
                <a:solidFill>
                  <a:srgbClr val="003399"/>
                </a:solidFill>
              </a:rPr>
              <a:t>Эльконского</a:t>
            </a:r>
            <a:r>
              <a:rPr lang="ru-RU" altLang="ru-RU" b="1" dirty="0">
                <a:solidFill>
                  <a:srgbClr val="003399"/>
                </a:solidFill>
              </a:rPr>
              <a:t> золото-</a:t>
            </a:r>
            <a:r>
              <a:rPr lang="ru-RU" altLang="ru-RU" b="1" dirty="0" err="1">
                <a:solidFill>
                  <a:srgbClr val="003399"/>
                </a:solidFill>
              </a:rPr>
              <a:t>урановорудного</a:t>
            </a:r>
            <a:r>
              <a:rPr lang="ru-RU" altLang="ru-RU" b="1" dirty="0">
                <a:solidFill>
                  <a:srgbClr val="003399"/>
                </a:solidFill>
              </a:rPr>
              <a:t> узла</a:t>
            </a:r>
          </a:p>
          <a:p>
            <a:endParaRPr lang="ru-RU" altLang="ru-RU" sz="1200" b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0" y="4508500"/>
            <a:ext cx="3851275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Карта изолиний распределения геохимических полей мультипликативного параметра </a:t>
            </a:r>
            <a:r>
              <a:rPr lang="en-US" altLang="ru-RU" b="1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Au*Ag*Cu*Mo*Bi*</a:t>
            </a:r>
            <a:r>
              <a:rPr lang="en-US" altLang="ru-RU" b="1" dirty="0" err="1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ru-RU" altLang="ru-RU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пределах </a:t>
            </a:r>
            <a:r>
              <a:rPr lang="ru-RU" altLang="ru-RU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Эльконского</a:t>
            </a:r>
            <a:r>
              <a:rPr lang="ru-RU" altLang="ru-RU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золото-</a:t>
            </a:r>
            <a:r>
              <a:rPr lang="ru-RU" altLang="ru-RU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урановорудного</a:t>
            </a:r>
            <a:r>
              <a:rPr lang="ru-RU" altLang="ru-RU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узла</a:t>
            </a:r>
          </a:p>
          <a:p>
            <a:pPr algn="just"/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Рис_8_Прогнозная кар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30163"/>
            <a:ext cx="8567737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176213" y="6132513"/>
            <a:ext cx="89916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ru-RU" sz="1100" b="1" dirty="0">
                <a:solidFill>
                  <a:srgbClr val="760000"/>
                </a:solidFill>
              </a:rPr>
              <a:t>Карты гидротермально-метасоматической зональности и прогнозно-металлогенического районирования </a:t>
            </a:r>
            <a:r>
              <a:rPr lang="ru-RU" altLang="ru-RU" sz="1100" b="1" dirty="0" err="1">
                <a:solidFill>
                  <a:srgbClr val="760000"/>
                </a:solidFill>
              </a:rPr>
              <a:t>Эльконского</a:t>
            </a:r>
            <a:r>
              <a:rPr lang="ru-RU" altLang="ru-RU" sz="1100" b="1" dirty="0">
                <a:solidFill>
                  <a:srgbClr val="760000"/>
                </a:solidFill>
              </a:rPr>
              <a:t> рудного узла: а) карта прогнозного районирования территории </a:t>
            </a:r>
            <a:r>
              <a:rPr lang="ru-RU" altLang="ru-RU" sz="1100" b="1" dirty="0" err="1">
                <a:solidFill>
                  <a:srgbClr val="760000"/>
                </a:solidFill>
              </a:rPr>
              <a:t>Эльконского</a:t>
            </a:r>
            <a:r>
              <a:rPr lang="ru-RU" altLang="ru-RU" sz="1100" b="1" dirty="0">
                <a:solidFill>
                  <a:srgbClr val="760000"/>
                </a:solidFill>
              </a:rPr>
              <a:t> рудного узла; б) карта распределения </a:t>
            </a:r>
            <a:r>
              <a:rPr lang="ru-RU" altLang="ru-RU" sz="1100" b="1" dirty="0" err="1">
                <a:solidFill>
                  <a:srgbClr val="760000"/>
                </a:solidFill>
              </a:rPr>
              <a:t>гумбеитов</a:t>
            </a:r>
            <a:r>
              <a:rPr lang="ru-RU" altLang="ru-RU" sz="1100" b="1" dirty="0">
                <a:solidFill>
                  <a:srgbClr val="760000"/>
                </a:solidFill>
              </a:rPr>
              <a:t> «рябинового» типа, </a:t>
            </a:r>
            <a:r>
              <a:rPr lang="ru-RU" altLang="ru-RU" sz="1100" b="1" dirty="0" err="1">
                <a:solidFill>
                  <a:srgbClr val="760000"/>
                </a:solidFill>
              </a:rPr>
              <a:t>щёлочно</a:t>
            </a:r>
            <a:r>
              <a:rPr lang="ru-RU" altLang="ru-RU" sz="1100" b="1" dirty="0">
                <a:solidFill>
                  <a:srgbClr val="760000"/>
                </a:solidFill>
              </a:rPr>
              <a:t>-амфиболовых </a:t>
            </a:r>
            <a:r>
              <a:rPr lang="ru-RU" altLang="ru-RU" sz="1100" b="1" dirty="0" err="1">
                <a:solidFill>
                  <a:srgbClr val="760000"/>
                </a:solidFill>
              </a:rPr>
              <a:t>пропилитов</a:t>
            </a:r>
            <a:r>
              <a:rPr lang="ru-RU" altLang="ru-RU" sz="1100" b="1" dirty="0">
                <a:solidFill>
                  <a:srgbClr val="760000"/>
                </a:solidFill>
              </a:rPr>
              <a:t>, скарнов и </a:t>
            </a:r>
            <a:r>
              <a:rPr lang="ru-RU" altLang="ru-RU" sz="1100" b="1" dirty="0" err="1">
                <a:solidFill>
                  <a:srgbClr val="760000"/>
                </a:solidFill>
              </a:rPr>
              <a:t>фенитов</a:t>
            </a:r>
            <a:r>
              <a:rPr lang="ru-RU" altLang="ru-RU" sz="1100" b="1" dirty="0">
                <a:solidFill>
                  <a:srgbClr val="760000"/>
                </a:solidFill>
              </a:rPr>
              <a:t>; в) карта распределения </a:t>
            </a:r>
            <a:r>
              <a:rPr lang="ru-RU" altLang="ru-RU" sz="1100" b="1" dirty="0" err="1">
                <a:solidFill>
                  <a:srgbClr val="760000"/>
                </a:solidFill>
              </a:rPr>
              <a:t>гумбеитов</a:t>
            </a:r>
            <a:r>
              <a:rPr lang="ru-RU" altLang="ru-RU" sz="1100" b="1" dirty="0">
                <a:solidFill>
                  <a:srgbClr val="760000"/>
                </a:solidFill>
              </a:rPr>
              <a:t> «</a:t>
            </a:r>
            <a:r>
              <a:rPr lang="ru-RU" altLang="ru-RU" sz="1100" b="1" dirty="0" err="1">
                <a:solidFill>
                  <a:srgbClr val="760000"/>
                </a:solidFill>
              </a:rPr>
              <a:t>эльконского</a:t>
            </a:r>
            <a:r>
              <a:rPr lang="ru-RU" altLang="ru-RU" sz="1100" b="1" dirty="0">
                <a:solidFill>
                  <a:srgbClr val="760000"/>
                </a:solidFill>
              </a:rPr>
              <a:t>» типа и </a:t>
            </a:r>
            <a:r>
              <a:rPr lang="ru-RU" altLang="ru-RU" sz="1100" b="1" dirty="0" err="1">
                <a:solidFill>
                  <a:srgbClr val="760000"/>
                </a:solidFill>
              </a:rPr>
              <a:t>березитов</a:t>
            </a:r>
            <a:r>
              <a:rPr lang="ru-RU" altLang="ru-RU" sz="1100" b="1" dirty="0">
                <a:solidFill>
                  <a:srgbClr val="760000"/>
                </a:solidFill>
              </a:rPr>
              <a:t>; г) схема металлогенического районирования.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268760"/>
            <a:ext cx="63404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89968" y="533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60000"/>
                </a:solidFill>
              </a:rPr>
              <a:t>Рудный Алтай</a:t>
            </a:r>
          </a:p>
          <a:p>
            <a:pPr algn="ctr"/>
            <a:r>
              <a:rPr lang="ru-RU" sz="1600" b="1" dirty="0" err="1" smtClean="0">
                <a:solidFill>
                  <a:srgbClr val="760000"/>
                </a:solidFill>
              </a:rPr>
              <a:t>Змеиногорский</a:t>
            </a:r>
            <a:r>
              <a:rPr lang="ru-RU" sz="1600" b="1" dirty="0" smtClean="0">
                <a:solidFill>
                  <a:srgbClr val="760000"/>
                </a:solidFill>
              </a:rPr>
              <a:t> рудный район</a:t>
            </a:r>
          </a:p>
          <a:p>
            <a:pPr algn="ctr"/>
            <a:r>
              <a:rPr lang="ru-RU" sz="1400" b="1" i="1" dirty="0" smtClean="0">
                <a:solidFill>
                  <a:srgbClr val="003399"/>
                </a:solidFill>
              </a:rPr>
              <a:t>Карта точек наблюдения</a:t>
            </a:r>
            <a:endParaRPr lang="ru-RU" sz="1400" b="1" i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889" y="879724"/>
            <a:ext cx="7056189" cy="598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483768" y="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760000"/>
                </a:solidFill>
              </a:rPr>
              <a:t>Рудный Алтай</a:t>
            </a:r>
          </a:p>
          <a:p>
            <a:pPr algn="ctr"/>
            <a:r>
              <a:rPr lang="ru-RU" b="1" dirty="0" err="1">
                <a:solidFill>
                  <a:srgbClr val="760000"/>
                </a:solidFill>
              </a:rPr>
              <a:t>Змеиногорский</a:t>
            </a:r>
            <a:r>
              <a:rPr lang="ru-RU" b="1" dirty="0">
                <a:solidFill>
                  <a:srgbClr val="760000"/>
                </a:solidFill>
              </a:rPr>
              <a:t> рудный </a:t>
            </a:r>
            <a:r>
              <a:rPr lang="ru-RU" b="1" dirty="0" smtClean="0">
                <a:solidFill>
                  <a:srgbClr val="760000"/>
                </a:solidFill>
              </a:rPr>
              <a:t>район</a:t>
            </a:r>
          </a:p>
          <a:p>
            <a:pPr algn="ctr"/>
            <a:r>
              <a:rPr lang="ru-RU" sz="1400" b="1" i="1" dirty="0" smtClean="0">
                <a:solidFill>
                  <a:srgbClr val="003399"/>
                </a:solidFill>
              </a:rPr>
              <a:t>Карта прогнозного районирования</a:t>
            </a:r>
            <a:endParaRPr lang="ru-RU" sz="1400" b="1" i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IMG_28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1187450" y="764704"/>
            <a:ext cx="68405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FF0066"/>
                </a:solidFill>
              </a:rPr>
              <a:t>Благодарим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FF0066"/>
                </a:solidFill>
              </a:rPr>
              <a:t> за 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FF0066"/>
                </a:solidFill>
              </a:rPr>
              <a:t>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12875"/>
            <a:ext cx="8229600" cy="3168650"/>
          </a:xfrm>
        </p:spPr>
        <p:txBody>
          <a:bodyPr/>
          <a:lstStyle/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1600" b="1" dirty="0" smtClean="0">
                <a:solidFill>
                  <a:srgbClr val="73004C"/>
                </a:solidFill>
                <a:latin typeface="Arial" charset="0"/>
              </a:rPr>
              <a:t>             Выделение и обоснование перспективных объектов с оцененным металлогеническим потенциалом и прогнозными ресурсами категории Р3 является одной из важнейших задач региональных геологических исследований, так как только в результате этих работ формируется фонд новых объектов и обеспечивается постоянное пополнение </a:t>
            </a:r>
            <a:r>
              <a:rPr lang="ru-RU" altLang="ru-RU" sz="1600" b="1" i="1" dirty="0" smtClean="0">
                <a:solidFill>
                  <a:srgbClr val="003399"/>
                </a:solidFill>
                <a:latin typeface="Arial" charset="0"/>
              </a:rPr>
              <a:t>«поискового задела»</a:t>
            </a:r>
            <a:r>
              <a:rPr lang="ru-RU" altLang="ru-RU" sz="1600" b="1" dirty="0" smtClean="0">
                <a:solidFill>
                  <a:srgbClr val="003399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1600" b="1" dirty="0" smtClean="0">
                <a:solidFill>
                  <a:srgbClr val="73004C"/>
                </a:solidFill>
                <a:latin typeface="Arial" charset="0"/>
              </a:rPr>
              <a:t>          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en-US" sz="1600" b="1" dirty="0" smtClean="0">
                <a:solidFill>
                  <a:srgbClr val="760000"/>
                </a:solidFill>
                <a:latin typeface="Arial" charset="0"/>
                <a:cs typeface="Arial" charset="0"/>
              </a:rPr>
              <a:t>             </a:t>
            </a:r>
            <a:r>
              <a:rPr lang="ru-RU" sz="1600" b="1" dirty="0" smtClean="0">
                <a:solidFill>
                  <a:srgbClr val="760000"/>
                </a:solidFill>
                <a:latin typeface="Arial" charset="0"/>
                <a:cs typeface="Arial" charset="0"/>
              </a:rPr>
              <a:t>На основе применения современных компьютерных технологий создан </a:t>
            </a:r>
            <a:r>
              <a:rPr lang="ru-RU" sz="1600" b="1" i="1" u="sng" dirty="0" smtClean="0">
                <a:solidFill>
                  <a:srgbClr val="760000"/>
                </a:solidFill>
                <a:latin typeface="Arial" charset="0"/>
                <a:cs typeface="Arial" charset="0"/>
              </a:rPr>
              <a:t>программно-технологический комплекс (ПТК</a:t>
            </a:r>
            <a:r>
              <a:rPr lang="ru-RU" sz="1600" b="1" dirty="0" smtClean="0">
                <a:solidFill>
                  <a:srgbClr val="760000"/>
                </a:solidFill>
                <a:latin typeface="Arial" charset="0"/>
                <a:cs typeface="Arial" charset="0"/>
              </a:rPr>
              <a:t>), обеспечивающий учет и мониторинг участков недр с оцененными металлогеническим потенциалом и прогнозными ресурсами категории Р</a:t>
            </a:r>
            <a:r>
              <a:rPr lang="ru-RU" sz="1600" b="1" baseline="-25000" dirty="0" smtClean="0">
                <a:solidFill>
                  <a:srgbClr val="760000"/>
                </a:solidFill>
                <a:latin typeface="Arial" charset="0"/>
                <a:cs typeface="Arial" charset="0"/>
              </a:rPr>
              <a:t>3</a:t>
            </a:r>
            <a:r>
              <a:rPr lang="ru-RU" sz="1600" b="1" dirty="0" smtClean="0">
                <a:solidFill>
                  <a:srgbClr val="760000"/>
                </a:solidFill>
                <a:latin typeface="Arial" charset="0"/>
                <a:cs typeface="Arial" charset="0"/>
              </a:rPr>
              <a:t>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ru-RU" altLang="ru-RU" sz="16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endParaRPr lang="ru-RU" altLang="ru-RU" sz="1600" b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altLang="ru-RU" sz="1600" b="1" dirty="0" smtClean="0">
                <a:solidFill>
                  <a:srgbClr val="73004C"/>
                </a:solidFill>
                <a:latin typeface="Arial" charset="0"/>
              </a:rPr>
              <a:t>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0" descr="метод обосн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87947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827088" y="404813"/>
            <a:ext cx="7848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760000"/>
                </a:solidFill>
              </a:rPr>
              <a:t>Научно-методическое обеспечение работ </a:t>
            </a:r>
          </a:p>
          <a:p>
            <a:pPr algn="ctr"/>
            <a:r>
              <a:rPr lang="ru-RU" b="1" dirty="0">
                <a:solidFill>
                  <a:srgbClr val="760000"/>
                </a:solidFill>
              </a:rPr>
              <a:t>по оценке и паспортизации перспективных объектов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0" descr="ПТ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0"/>
            <a:ext cx="7820025" cy="4632325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-36513" y="4632325"/>
            <a:ext cx="9144001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/>
              <a:t>    </a:t>
            </a:r>
            <a:r>
              <a:rPr lang="ru-RU" sz="1400" dirty="0">
                <a:solidFill>
                  <a:srgbClr val="760000"/>
                </a:solidFill>
              </a:rPr>
              <a:t>Во ВСЕГЕИ за время проведения работ поступило более </a:t>
            </a:r>
            <a:r>
              <a:rPr lang="ru-RU" sz="1400" b="1" dirty="0">
                <a:solidFill>
                  <a:srgbClr val="760000"/>
                </a:solidFill>
              </a:rPr>
              <a:t>2500 паспортов </a:t>
            </a:r>
            <a:r>
              <a:rPr lang="ru-RU" sz="1400" dirty="0">
                <a:solidFill>
                  <a:srgbClr val="760000"/>
                </a:solidFill>
              </a:rPr>
              <a:t>перспективных объектов с количественно оцененными МП и ПР категории Р</a:t>
            </a:r>
            <a:r>
              <a:rPr lang="ru-RU" sz="1400" baseline="-25000" dirty="0">
                <a:solidFill>
                  <a:srgbClr val="760000"/>
                </a:solidFill>
              </a:rPr>
              <a:t>3</a:t>
            </a:r>
            <a:r>
              <a:rPr lang="ru-RU" sz="1400" dirty="0">
                <a:solidFill>
                  <a:srgbClr val="760000"/>
                </a:solidFill>
              </a:rPr>
              <a:t>. По всем паспортам выполнялась экспертиза, редакция и апробация.</a:t>
            </a:r>
          </a:p>
          <a:p>
            <a:pPr algn="just"/>
            <a:r>
              <a:rPr lang="en-US" sz="1400" dirty="0">
                <a:solidFill>
                  <a:srgbClr val="760000"/>
                </a:solidFill>
              </a:rPr>
              <a:t>    </a:t>
            </a:r>
            <a:r>
              <a:rPr lang="ru-RU" sz="1400" dirty="0">
                <a:solidFill>
                  <a:srgbClr val="760000"/>
                </a:solidFill>
              </a:rPr>
              <a:t>В результате этой работы отклонены и не рекомендованы для постановки на учет </a:t>
            </a:r>
            <a:r>
              <a:rPr lang="ru-RU" sz="1400" b="1" dirty="0">
                <a:solidFill>
                  <a:srgbClr val="760000"/>
                </a:solidFill>
              </a:rPr>
              <a:t>1 349 паспортов</a:t>
            </a:r>
            <a:r>
              <a:rPr lang="ru-RU" sz="1400" i="1" dirty="0">
                <a:solidFill>
                  <a:srgbClr val="760000"/>
                </a:solidFill>
              </a:rPr>
              <a:t>, рекомендовано для постановки на учет  </a:t>
            </a:r>
            <a:r>
              <a:rPr lang="ru-RU" sz="1400" b="1" dirty="0">
                <a:solidFill>
                  <a:srgbClr val="760000"/>
                </a:solidFill>
              </a:rPr>
              <a:t>964</a:t>
            </a:r>
            <a:r>
              <a:rPr lang="ru-RU" sz="1400" i="1" dirty="0">
                <a:solidFill>
                  <a:srgbClr val="760000"/>
                </a:solidFill>
              </a:rPr>
              <a:t> перспективных объекта.</a:t>
            </a:r>
            <a:r>
              <a:rPr lang="ru-RU" sz="1400" dirty="0">
                <a:solidFill>
                  <a:srgbClr val="760000"/>
                </a:solidFill>
              </a:rPr>
              <a:t>  Остальная часть паспортов находится на экспертизе и на доработке.</a:t>
            </a:r>
          </a:p>
          <a:p>
            <a:pPr algn="just"/>
            <a:endParaRPr lang="ru-RU" sz="1400" dirty="0">
              <a:solidFill>
                <a:srgbClr val="760000"/>
              </a:solidFill>
            </a:endParaRPr>
          </a:p>
          <a:p>
            <a:r>
              <a:rPr lang="ru-RU" sz="1400" dirty="0">
                <a:solidFill>
                  <a:srgbClr val="760000"/>
                </a:solidFill>
              </a:rPr>
              <a:t>    </a:t>
            </a:r>
            <a:r>
              <a:rPr lang="ru-RU" sz="1400" b="1" dirty="0">
                <a:solidFill>
                  <a:srgbClr val="760000"/>
                </a:solidFill>
              </a:rPr>
              <a:t>Анализ полученных данных позволил, в частности оценить территорию востока России на важные промышленные типы месторождений меди и золота.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схема_годовой_2014_1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0763"/>
            <a:ext cx="90011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5"/>
          <p:cNvSpPr txBox="1">
            <a:spLocks noChangeArrowheads="1"/>
          </p:cNvSpPr>
          <p:nvPr/>
        </p:nvSpPr>
        <p:spPr bwMode="auto">
          <a:xfrm>
            <a:off x="314325" y="176213"/>
            <a:ext cx="864076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>
                <a:solidFill>
                  <a:srgbClr val="760000"/>
                </a:solidFill>
              </a:rPr>
              <a:t>Положение объектов   с апробированными прогнозными ресурсами категории Р</a:t>
            </a:r>
            <a:r>
              <a:rPr lang="ru-RU" sz="1600" baseline="-25000">
                <a:solidFill>
                  <a:srgbClr val="760000"/>
                </a:solidFill>
              </a:rPr>
              <a:t>3</a:t>
            </a:r>
            <a:r>
              <a:rPr lang="ru-RU" sz="1600">
                <a:solidFill>
                  <a:srgbClr val="760000"/>
                </a:solidFill>
              </a:rPr>
              <a:t> на территории России по утвержденным или  рассмотренным на НРС в 2012-2014 гг.  комплектам листов ГК-1000/3</a:t>
            </a:r>
            <a:endParaRPr lang="ru-RU" altLang="ru-RU" sz="1600" b="1">
              <a:solidFill>
                <a:srgbClr val="7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схема_годовой_2014_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981075"/>
            <a:ext cx="9128125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5"/>
          <p:cNvSpPr txBox="1">
            <a:spLocks noChangeArrowheads="1"/>
          </p:cNvSpPr>
          <p:nvPr/>
        </p:nvSpPr>
        <p:spPr bwMode="auto">
          <a:xfrm>
            <a:off x="323850" y="333375"/>
            <a:ext cx="86407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600" dirty="0">
                <a:solidFill>
                  <a:srgbClr val="760000"/>
                </a:solidFill>
              </a:rPr>
              <a:t>Положение объектов с апробированными прогнозными ресурсами категории Р</a:t>
            </a:r>
            <a:r>
              <a:rPr lang="ru-RU" sz="1600" baseline="-25000" dirty="0">
                <a:solidFill>
                  <a:srgbClr val="760000"/>
                </a:solidFill>
              </a:rPr>
              <a:t>3</a:t>
            </a:r>
            <a:r>
              <a:rPr lang="ru-RU" sz="1600" dirty="0">
                <a:solidFill>
                  <a:srgbClr val="760000"/>
                </a:solidFill>
              </a:rPr>
              <a:t> на территории России по утвержденным НРС в 2012-2014 гг.  комплектам листов ГК-200/2</a:t>
            </a:r>
            <a:endParaRPr lang="ru-RU" altLang="ru-RU" sz="1600" b="1" dirty="0">
              <a:solidFill>
                <a:srgbClr val="7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2054225"/>
            <a:ext cx="41751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38" y="2028825"/>
            <a:ext cx="4295775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80975" y="6134100"/>
            <a:ext cx="4500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760000"/>
                </a:solidFill>
              </a:rPr>
              <a:t>Пиропы из коренного источника</a:t>
            </a:r>
            <a:r>
              <a:rPr lang="ru-RU" sz="1200">
                <a:solidFill>
                  <a:srgbClr val="760000"/>
                </a:solidFill>
                <a:latin typeface="Constantia" pitchFamily="18" charset="0"/>
              </a:rPr>
              <a:t>.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4806950" y="6103938"/>
            <a:ext cx="403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760000"/>
                </a:solidFill>
              </a:rPr>
              <a:t>Окатанные пиропы из вторичного коллектора.</a:t>
            </a:r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298450" y="0"/>
            <a:ext cx="85407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760000"/>
                </a:solidFill>
              </a:rPr>
              <a:t>    В паспортах по алмазной тематике имеются замечания, касающиеся данных о прямых и косвенных локальных признаках, используемых при прогнозировании и подсчете прогнозных ресурсов категории Р</a:t>
            </a:r>
            <a:r>
              <a:rPr lang="ru-RU" sz="1400" baseline="-25000" dirty="0">
                <a:solidFill>
                  <a:srgbClr val="760000"/>
                </a:solidFill>
              </a:rPr>
              <a:t>3</a:t>
            </a:r>
            <a:r>
              <a:rPr lang="ru-RU" sz="1400" dirty="0">
                <a:solidFill>
                  <a:srgbClr val="760000"/>
                </a:solidFill>
              </a:rPr>
              <a:t>. </a:t>
            </a:r>
          </a:p>
          <a:p>
            <a:pPr algn="just"/>
            <a:r>
              <a:rPr lang="ru-RU" sz="1400" dirty="0">
                <a:solidFill>
                  <a:srgbClr val="760000"/>
                </a:solidFill>
              </a:rPr>
              <a:t>     Авторы, не проведя дополнительных работ по подтверждению находок алмазов и пиропов,  сделанных в 50-60 годы, или не достаточно изучив ретроспективные материалы, используют их в качестве весьма определенных и надежных признаков. Однако в паспортах и в записке к картам </a:t>
            </a:r>
            <a:r>
              <a:rPr lang="ru-RU" sz="1400" b="1" dirty="0">
                <a:solidFill>
                  <a:srgbClr val="760000"/>
                </a:solidFill>
              </a:rPr>
              <a:t>отсутствуют такие важные сведения, как размер, морфология и  износ этих минералов, что значительно снижает достоверность выводов.</a:t>
            </a:r>
            <a:r>
              <a:rPr lang="ru-RU" sz="1400" dirty="0">
                <a:solidFill>
                  <a:srgbClr val="760000"/>
                </a:solidFill>
              </a:rPr>
              <a:t> 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46075"/>
            <a:ext cx="446405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69888"/>
            <a:ext cx="437515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050" y="3573463"/>
            <a:ext cx="438785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5513" y="3584575"/>
            <a:ext cx="43561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873</Words>
  <Application>Microsoft Office PowerPoint</Application>
  <PresentationFormat>Экран (4:3)</PresentationFormat>
  <Paragraphs>99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точек наблюдения в пределах Эльконского рудного узла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Молчанов Анатолий Васильевич</dc:creator>
  <cp:lastModifiedBy>Молчанов Анатолий Васильевич</cp:lastModifiedBy>
  <cp:revision>87</cp:revision>
  <dcterms:created xsi:type="dcterms:W3CDTF">2015-03-26T14:25:49Z</dcterms:created>
  <dcterms:modified xsi:type="dcterms:W3CDTF">2015-04-08T06:19:28Z</dcterms:modified>
</cp:coreProperties>
</file>