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81" r:id="rId5"/>
    <p:sldId id="290" r:id="rId6"/>
    <p:sldId id="284" r:id="rId7"/>
    <p:sldId id="264" r:id="rId8"/>
    <p:sldId id="261" r:id="rId9"/>
    <p:sldId id="286" r:id="rId10"/>
    <p:sldId id="289" r:id="rId11"/>
    <p:sldId id="266" r:id="rId12"/>
    <p:sldId id="287" r:id="rId13"/>
    <p:sldId id="288" r:id="rId14"/>
    <p:sldId id="258" r:id="rId15"/>
    <p:sldId id="275" r:id="rId16"/>
    <p:sldId id="27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4660"/>
  </p:normalViewPr>
  <p:slideViewPr>
    <p:cSldViewPr>
      <p:cViewPr varScale="1">
        <p:scale>
          <a:sx n="132" d="100"/>
          <a:sy n="132" d="100"/>
        </p:scale>
        <p:origin x="-10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32535-F5B8-4B67-AACA-4302ED885844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2AAB-7C78-4260-BBCC-681824B3B8D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32535-F5B8-4B67-AACA-4302ED885844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2AAB-7C78-4260-BBCC-681824B3B8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32535-F5B8-4B67-AACA-4302ED885844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2AAB-7C78-4260-BBCC-681824B3B8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32535-F5B8-4B67-AACA-4302ED885844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2AAB-7C78-4260-BBCC-681824B3B8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32535-F5B8-4B67-AACA-4302ED885844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8BE2AAB-7C78-4260-BBCC-681824B3B8D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32535-F5B8-4B67-AACA-4302ED885844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2AAB-7C78-4260-BBCC-681824B3B8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32535-F5B8-4B67-AACA-4302ED885844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2AAB-7C78-4260-BBCC-681824B3B8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32535-F5B8-4B67-AACA-4302ED885844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2AAB-7C78-4260-BBCC-681824B3B8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32535-F5B8-4B67-AACA-4302ED885844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2AAB-7C78-4260-BBCC-681824B3B8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32535-F5B8-4B67-AACA-4302ED885844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2AAB-7C78-4260-BBCC-681824B3B8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32535-F5B8-4B67-AACA-4302ED885844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2AAB-7C78-4260-BBCC-681824B3B8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A932535-F5B8-4B67-AACA-4302ED885844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8BE2AAB-7C78-4260-BBCC-681824B3B8D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052736"/>
            <a:ext cx="8229600" cy="3412976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  <a:latin typeface="+mn-lt"/>
              </a:rPr>
              <a:t>Информационное обеспечение современной  геофизической основы </a:t>
            </a:r>
            <a:r>
              <a:rPr lang="ru-RU" dirty="0" smtClean="0">
                <a:effectLst/>
                <a:latin typeface="+mn-lt"/>
              </a:rPr>
              <a:t>ГК-1000/3</a:t>
            </a:r>
            <a:endParaRPr lang="ru-RU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45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Егор\ПолярГео\P50_Gravim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248472" cy="600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Егор\ПолярГео\P50_AMS_25_50_100_uchast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59375"/>
            <a:ext cx="4252244" cy="600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606032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</a:rPr>
              <a:t>Матрица аномального магнитного поля масштаба 1: 1 000 000, построенная по оцифрованным картам графиков масштаба 1 : 200 000 из комплекта Карты аномального магнитного поля СССР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2040" y="6165304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FF0000"/>
                </a:solidFill>
              </a:rPr>
              <a:t>Матрица аномального магнитного поля масштаба 1: 1 000 000, актуализированная  материалами аэромагнитных съёмок масштаба 1: 25 000, 1: 50 000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81" y="1844824"/>
            <a:ext cx="2085967" cy="11268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877" y="4005065"/>
            <a:ext cx="4844131" cy="216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628800"/>
            <a:ext cx="1886760" cy="11997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9512" y="116632"/>
            <a:ext cx="8716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ЦЕЛЕСООБРАЗНОСТЬ ИСПОЛЬЗОВАНИЯ ЦИФРОВЫХ И АНАЛОГОВЫХ МАТЕРИАЛОВ АЭРОМАГНИТНЫХ СЪЕМОК МАСШТАБА 1 : 50 000 (1 : 25 000) ПРИ СОЗДАНИИ ГФО-1000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194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3516243" cy="49685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4928751" cy="30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79" y="1782086"/>
            <a:ext cx="3690355" cy="502036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52736"/>
            <a:ext cx="5306737" cy="332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9142" y="11517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ArcGis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ArcMap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10.0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2399" y="1146533"/>
            <a:ext cx="273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Oasis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Montaj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Geosoft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7.5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-ой информационный уровень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509142" y="469861"/>
            <a:ext cx="8229600" cy="676672"/>
          </a:xfrm>
        </p:spPr>
        <p:txBody>
          <a:bodyPr>
            <a:normAutofit/>
          </a:bodyPr>
          <a:lstStyle/>
          <a:p>
            <a:r>
              <a:rPr lang="ru-RU" sz="1600" dirty="0"/>
              <a:t>увязанные исходные геофизические данные по участкам съёмок в виде матриц формата GRD* и/или баз данных формата GEOSOFT</a:t>
            </a:r>
          </a:p>
        </p:txBody>
      </p:sp>
    </p:spTree>
    <p:extLst>
      <p:ext uri="{BB962C8B-B14F-4D97-AF65-F5344CB8AC3E}">
        <p14:creationId xmlns:p14="http://schemas.microsoft.com/office/powerpoint/2010/main" val="97712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407" y="44624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-ой информационный уровень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915690"/>
            <a:ext cx="4464496" cy="316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07" y="3775693"/>
            <a:ext cx="4179266" cy="2958624"/>
          </a:xfrm>
          <a:prstGeom prst="rect">
            <a:avLst/>
          </a:prstGeom>
        </p:spPr>
      </p:pic>
      <p:pic>
        <p:nvPicPr>
          <p:cNvPr id="3075" name="Picture 3" descr="G:\Егор\Доклад 2011\Q41_Mag_17526_gri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990392"/>
            <a:ext cx="3888432" cy="549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40363"/>
            <a:ext cx="4875763" cy="28600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726" y="344061"/>
            <a:ext cx="8640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dirty="0"/>
              <a:t>увязанные исходные геофизические данные по участкам съёмок в виде матриц формата GRD* и/или баз данных формата GEOSOFT</a:t>
            </a:r>
          </a:p>
        </p:txBody>
      </p:sp>
    </p:spTree>
    <p:extLst>
      <p:ext uri="{BB962C8B-B14F-4D97-AF65-F5344CB8AC3E}">
        <p14:creationId xmlns:p14="http://schemas.microsoft.com/office/powerpoint/2010/main" val="14804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6727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3-ий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информационный уровень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7667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dirty="0"/>
              <a:t>цифровые модели геофизических полей (матрицы) и их трансформант формата GRD* (с обрамлением в один лист масштаба 1 : 200 000)</a:t>
            </a:r>
          </a:p>
        </p:txBody>
      </p:sp>
      <p:pic>
        <p:nvPicPr>
          <p:cNvPr id="4098" name="Picture 2" descr="E:\АМ_02_34_22\2011\ВСЕГЕИ\2 квартал\Q-42\Рисунки\Q42_Mag_Aktual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875"/>
            <a:ext cx="3600400" cy="554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АМ_02_34_22\2011\ВСЕГЕИ\2 квартал\Q-42\Рисунки\Q42_Grav_Aktual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10379"/>
            <a:ext cx="3600400" cy="554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0" y="1556792"/>
            <a:ext cx="2680603" cy="4077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90" y="1916831"/>
            <a:ext cx="2714406" cy="41284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306999"/>
            <a:ext cx="2861689" cy="43524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603197"/>
            <a:ext cx="2789179" cy="42422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628800"/>
            <a:ext cx="3014024" cy="41237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88840"/>
            <a:ext cx="3057441" cy="418311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348880"/>
            <a:ext cx="2952328" cy="403930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12" y="2603197"/>
            <a:ext cx="3100632" cy="424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5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078"/>
            <a:ext cx="8229600" cy="56207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Цифровые карты комплекта ГФО-1000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8352928" cy="59051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84" y="1340768"/>
            <a:ext cx="7758608" cy="54849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60497" y="971436"/>
            <a:ext cx="227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ArcGis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ArcMap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10.0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30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077472" cy="562074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Электронный паспорт комплекта ГФО-1000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248181"/>
              </p:ext>
            </p:extLst>
          </p:nvPr>
        </p:nvGraphicFramePr>
        <p:xfrm>
          <a:off x="107504" y="836712"/>
          <a:ext cx="3456384" cy="4251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2"/>
                <a:gridCol w="1728192"/>
              </a:tblGrid>
              <a:tr h="10587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Общие сведения о комплекте ГФО-1000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89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Название комплекта </a:t>
                      </a:r>
                      <a:r>
                        <a:rPr lang="en-US" sz="500">
                          <a:effectLst/>
                        </a:rPr>
                        <a:t>   </a:t>
                      </a:r>
                      <a:r>
                        <a:rPr lang="ru-RU" sz="500">
                          <a:effectLst/>
                        </a:rPr>
                        <a:t>(номенклатурные листы)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M</a:t>
                      </a:r>
                      <a:r>
                        <a:rPr lang="ru-RU" sz="500">
                          <a:effectLst/>
                        </a:rPr>
                        <a:t>-</a:t>
                      </a:r>
                      <a:r>
                        <a:rPr lang="en-US" sz="500">
                          <a:effectLst/>
                        </a:rPr>
                        <a:t>44</a:t>
                      </a:r>
                      <a:r>
                        <a:rPr lang="ru-RU" sz="500">
                          <a:effectLst/>
                        </a:rPr>
                        <a:t> (Рубцовск)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3379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Организация-составитель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Федеральное государственное унитарное предприятие «Всероссийский научно-исследовательский геологический институт им. А.П. Карпинского» (ФГУП «ВСЕГЕИ»)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2534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Авторы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Литвинова Т.П., Красинский Е.М, Кудрявцев И.В., Григорьев Е.К., Васьковский Б.В., Фёдорова К.С., Бойко А.В, Негров О.Б.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689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Объект, в рамках которого был составлен комплект ГФО-1000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«Создание опережающих геофизических основ Госгеолкарты-1000/3»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1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Заказчик работ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РОСНЕДРА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2534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Название и номер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Гос. контракта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АМ-02-34/22 от 07.06.2010, «Создание опережающих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геофизических основ Госгеолкарты-1000/3»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689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Авторы и год окончательного отчета по Гос. контракту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Литвинова Т.П.,2012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14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Дата апробации ГФС НРС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15</a:t>
                      </a:r>
                      <a:r>
                        <a:rPr lang="en-US" sz="500">
                          <a:effectLst/>
                        </a:rPr>
                        <a:t>.11.2012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14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Эксперты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Жданова Л.А., Черных А.А.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84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Номер протокола заседания ГФС НРС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68985">
                <a:tc rowSpan="1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Комплектность картографических материалов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Обязательные карты (масштаб 1: 1 000 000)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321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1.Карта аномального магнитного поля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321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2.Гравиметрическая карта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68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3.Геолого-геофизический  разрез по линии А-Б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68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4.Схема предварительной комплексной  интерпретации геофизических данных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68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Дополнительные карты (масштаб 1: 1 000 000)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68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1.Карта модуля горизонтального градиента аномального магнитного поля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68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2.Карта вертикального градиента аномального магнитного поля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68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Карта локальной составляющей аномального магнитного поля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68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4. Карта региональной составляющей аномального магнитного поля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68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5. Карта модуля горизонтального градиента аномального поля силы тяжести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68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6. Карта вертикального градиента аномального поля силы тяжести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68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7. Карта локальной составляющей аномального поля силы тяжести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  <a:tr h="168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8. Карта региональной составляющей аномального поля силы тяжести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062" marR="31062" marT="0" marB="0" anchor="ctr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8633"/>
              </p:ext>
            </p:extLst>
          </p:nvPr>
        </p:nvGraphicFramePr>
        <p:xfrm>
          <a:off x="1187624" y="1268760"/>
          <a:ext cx="3784351" cy="4715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5344"/>
                <a:gridCol w="2649007"/>
              </a:tblGrid>
              <a:tr h="18559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АНОМАЛЬНОЕ МАГНИТНОЕ ПОЛЕ 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59" marR="4115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559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Цифровые данные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59" marR="4115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70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 уровень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59" marR="4115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3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Наименование данных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59" marR="411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1.Привязанные растры карт изолиний, масштаб 1: 50 000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2.Шейп-файлы оцифрованных изолиний, масштаб 1: 50 000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3. Привязанные растры карт изолиний, масштаб 1: 500 000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4. Шейп-файлы оцифрованных изолиний, масштаб 1: 500 000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5.Данные точечных значений оцифрованных изолиний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6.Матрицы с шагом 50х50м (М44-</a:t>
                      </a:r>
                      <a:r>
                        <a:rPr lang="en-US" sz="700">
                          <a:effectLst/>
                        </a:rPr>
                        <a:t>V</a:t>
                      </a:r>
                      <a:r>
                        <a:rPr lang="ru-RU" sz="700">
                          <a:effectLst/>
                        </a:rPr>
                        <a:t>,</a:t>
                      </a:r>
                      <a:r>
                        <a:rPr lang="en-US" sz="700">
                          <a:effectLst/>
                        </a:rPr>
                        <a:t>VI</a:t>
                      </a:r>
                      <a:r>
                        <a:rPr lang="ru-RU" sz="70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7.Матрица с шагом 500х500м (ВИРГ-Рудгеофизика)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59" marR="41159" marT="0" marB="0" anchor="ctr"/>
                </a:tc>
              </a:tr>
              <a:tr h="1514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Наименование файла (папки)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59" marR="411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1.04.01, 04.02, 04.03, 04.04, 04.05, 04.06, 04.07, 04.08, 04.09, 04.010.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2. M_44_V_Isoline_#1_3_4_5_GK14, M44_VI_isoline_total_#1_3_4_5_GK14, M44_VI_isoline_#2_GK14, M44_V_Isoline_#2_GK14.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3. 6_13, 6_14.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4. M44_Iso_500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5. M_44_V_Isoline_point_#2, M_44_V_Isoline_point_#1_3_4_5, M44_VI_Isoline_point_#2, M44_VI_Isoline_point_#1_3_4_5.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6. M44_V_Mag_Overboard_Geosoft, M44_VI_Mag_Overboard_Geosoft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7.</a:t>
                      </a:r>
                      <a:r>
                        <a:rPr lang="ru-RU" sz="700">
                          <a:effectLst/>
                        </a:rPr>
                        <a:t>M44_Mag_500_GK14_VIRG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59" marR="41159" marT="0" marB="0" anchor="ctr"/>
                </a:tc>
              </a:tr>
              <a:tr h="2524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Место хранения в структуре комплекта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59" marR="411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Папка </a:t>
                      </a:r>
                      <a:r>
                        <a:rPr lang="en-US" sz="700">
                          <a:effectLst/>
                        </a:rPr>
                        <a:t>M</a:t>
                      </a:r>
                      <a:r>
                        <a:rPr lang="ru-RU" sz="700">
                          <a:effectLst/>
                        </a:rPr>
                        <a:t>-</a:t>
                      </a:r>
                      <a:r>
                        <a:rPr lang="en-US" sz="700">
                          <a:effectLst/>
                        </a:rPr>
                        <a:t>44</a:t>
                      </a:r>
                      <a:r>
                        <a:rPr lang="ru-RU" sz="700">
                          <a:effectLst/>
                        </a:rPr>
                        <a:t>_</a:t>
                      </a:r>
                      <a:r>
                        <a:rPr lang="en-US" sz="700">
                          <a:effectLst/>
                        </a:rPr>
                        <a:t>Data</a:t>
                      </a:r>
                      <a:r>
                        <a:rPr lang="ru-RU" sz="700">
                          <a:effectLst/>
                        </a:rPr>
                        <a:t>\</a:t>
                      </a:r>
                      <a:r>
                        <a:rPr lang="en-US" sz="700">
                          <a:effectLst/>
                        </a:rPr>
                        <a:t>Level</a:t>
                      </a:r>
                      <a:r>
                        <a:rPr lang="ru-RU" sz="700">
                          <a:effectLst/>
                        </a:rPr>
                        <a:t>_</a:t>
                      </a:r>
                      <a:r>
                        <a:rPr lang="en-US" sz="70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59" marR="41159" marT="0" marB="0" anchor="ctr"/>
                </a:tc>
              </a:tr>
              <a:tr h="883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Формат хранения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59" marR="411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1.Растры в формате </a:t>
                      </a:r>
                      <a:r>
                        <a:rPr lang="en-US" sz="700">
                          <a:effectLst/>
                        </a:rPr>
                        <a:t>JPEG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2.Шейп-файлы в формате </a:t>
                      </a:r>
                      <a:r>
                        <a:rPr lang="en-US" sz="700">
                          <a:effectLst/>
                        </a:rPr>
                        <a:t>ArcGIS </a:t>
                      </a:r>
                      <a:r>
                        <a:rPr lang="ru-RU" sz="700">
                          <a:effectLst/>
                        </a:rPr>
                        <a:t>(*.</a:t>
                      </a:r>
                      <a:r>
                        <a:rPr lang="en-US" sz="700">
                          <a:effectLst/>
                        </a:rPr>
                        <a:t>shp</a:t>
                      </a:r>
                      <a:r>
                        <a:rPr lang="ru-RU" sz="700">
                          <a:effectLst/>
                        </a:rPr>
                        <a:t>)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3. Растры в формате </a:t>
                      </a:r>
                      <a:r>
                        <a:rPr lang="en-US" sz="700">
                          <a:effectLst/>
                        </a:rPr>
                        <a:t>JPEG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4. Шейп-файлы в формате </a:t>
                      </a:r>
                      <a:r>
                        <a:rPr lang="en-US" sz="700">
                          <a:effectLst/>
                        </a:rPr>
                        <a:t>ArcGIS </a:t>
                      </a:r>
                      <a:r>
                        <a:rPr lang="ru-RU" sz="700">
                          <a:effectLst/>
                        </a:rPr>
                        <a:t>(*.</a:t>
                      </a:r>
                      <a:r>
                        <a:rPr lang="en-US" sz="700">
                          <a:effectLst/>
                        </a:rPr>
                        <a:t>shp</a:t>
                      </a:r>
                      <a:r>
                        <a:rPr lang="ru-RU" sz="700">
                          <a:effectLst/>
                        </a:rPr>
                        <a:t>)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5.Данные в формате </a:t>
                      </a:r>
                      <a:r>
                        <a:rPr lang="en-US" sz="700">
                          <a:effectLst/>
                        </a:rPr>
                        <a:t>ASCII</a:t>
                      </a:r>
                      <a:r>
                        <a:rPr lang="ru-RU" sz="700">
                          <a:effectLst/>
                        </a:rPr>
                        <a:t> (*.</a:t>
                      </a:r>
                      <a:r>
                        <a:rPr lang="en-US" sz="700">
                          <a:effectLst/>
                        </a:rPr>
                        <a:t>txt</a:t>
                      </a:r>
                      <a:r>
                        <a:rPr lang="ru-RU" sz="70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6. Матрицы в формате </a:t>
                      </a:r>
                      <a:r>
                        <a:rPr lang="en-US" sz="700">
                          <a:effectLst/>
                        </a:rPr>
                        <a:t>Geosoft</a:t>
                      </a:r>
                      <a:r>
                        <a:rPr lang="ru-RU" sz="700">
                          <a:effectLst/>
                        </a:rPr>
                        <a:t> (*.</a:t>
                      </a:r>
                      <a:r>
                        <a:rPr lang="en-US" sz="700">
                          <a:effectLst/>
                        </a:rPr>
                        <a:t>grd</a:t>
                      </a:r>
                      <a:r>
                        <a:rPr lang="ru-RU" sz="70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7. Матрица в формате </a:t>
                      </a:r>
                      <a:r>
                        <a:rPr lang="en-US" sz="700">
                          <a:effectLst/>
                        </a:rPr>
                        <a:t>Surfer</a:t>
                      </a:r>
                      <a:r>
                        <a:rPr lang="ru-RU" sz="700">
                          <a:effectLst/>
                        </a:rPr>
                        <a:t> (*.</a:t>
                      </a:r>
                      <a:r>
                        <a:rPr lang="en-US" sz="700">
                          <a:effectLst/>
                        </a:rPr>
                        <a:t>grd</a:t>
                      </a:r>
                      <a:r>
                        <a:rPr lang="ru-RU" sz="700">
                          <a:effectLst/>
                        </a:rPr>
                        <a:t>) 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59" marR="41159" marT="0" marB="0" anchor="ctr"/>
                </a:tc>
              </a:tr>
              <a:tr h="504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Программное обеспечение, использованное при создании данных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59" marR="411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ArcGis 10, Geosoft</a:t>
                      </a:r>
                      <a:r>
                        <a:rPr lang="ru-RU" sz="700">
                          <a:effectLst/>
                        </a:rPr>
                        <a:t> 7.0, </a:t>
                      </a:r>
                      <a:r>
                        <a:rPr lang="en-US" sz="700">
                          <a:effectLst/>
                        </a:rPr>
                        <a:t>Surfer</a:t>
                      </a:r>
                      <a:r>
                        <a:rPr lang="ru-RU" sz="700">
                          <a:effectLst/>
                        </a:rPr>
                        <a:t> 10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59" marR="41159" marT="0" marB="0" anchor="ctr"/>
                </a:tc>
              </a:tr>
              <a:tr h="182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Параметры проекции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59" marR="411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Gauss-Kruger, 14 zone, meter, </a:t>
                      </a:r>
                      <a:r>
                        <a:rPr lang="en-US" sz="700" dirty="0" err="1">
                          <a:effectLst/>
                        </a:rPr>
                        <a:t>Pulkovo</a:t>
                      </a:r>
                      <a:r>
                        <a:rPr lang="en-US" sz="700" dirty="0">
                          <a:effectLst/>
                        </a:rPr>
                        <a:t> 42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59" marR="41159" marT="0" marB="0" anchor="ctr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265562"/>
              </p:ext>
            </p:extLst>
          </p:nvPr>
        </p:nvGraphicFramePr>
        <p:xfrm>
          <a:off x="2987824" y="1700808"/>
          <a:ext cx="4454616" cy="47920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6430"/>
                <a:gridCol w="3118186"/>
              </a:tblGrid>
              <a:tr h="196936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ПОЛЕ СИЛЫ ТЯЖЕСТИ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449" marR="4844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846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Цифровые данные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449" marR="4844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57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</a:t>
                      </a:r>
                      <a:r>
                        <a:rPr lang="ru-RU" sz="800">
                          <a:effectLst/>
                        </a:rPr>
                        <a:t> уровень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449" marR="4844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88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Наименование данных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449" marR="48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Матрицы: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>
                          <a:effectLst/>
                        </a:rPr>
                        <a:t>аномального гравитационного поля,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>
                          <a:effectLst/>
                        </a:rPr>
                        <a:t>модуля горизонтального градиента аномального поля силы тяжести,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>
                          <a:effectLst/>
                        </a:rPr>
                        <a:t>вертикального градиента аномального поля силы тяжести,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>
                          <a:effectLst/>
                        </a:rPr>
                        <a:t>локальной составляющей аномального поля силы тяжести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>
                          <a:effectLst/>
                        </a:rPr>
                        <a:t>региональной составляющей аномального поля силы тяжести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449" marR="48449" marT="0" marB="0" anchor="ctr"/>
                </a:tc>
              </a:tr>
              <a:tr h="1485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Наименование файла (папки)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449" marR="48449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>
                          <a:effectLst/>
                        </a:rPr>
                        <a:t>M44_Grav_Aktualized_500_GK14.flt,</a:t>
                      </a:r>
                      <a:endParaRPr lang="ru-RU" sz="8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>
                          <a:effectLst/>
                        </a:rPr>
                        <a:t>M44_Grav_Aktualized_500_GK14_Mask.flt,</a:t>
                      </a:r>
                      <a:endParaRPr lang="ru-RU" sz="8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>
                          <a:effectLst/>
                        </a:rPr>
                        <a:t>M44_Grav_Horizontal_Grad_500_GK14.flt,</a:t>
                      </a:r>
                      <a:endParaRPr lang="ru-RU" sz="8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>
                          <a:effectLst/>
                        </a:rPr>
                        <a:t>M44_Grav_Horizontal_Grad_500_GK14_Mask.flt,</a:t>
                      </a:r>
                      <a:endParaRPr lang="ru-RU" sz="8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>
                          <a:effectLst/>
                        </a:rPr>
                        <a:t>M44_Grav_Vertical_Grad_500_GK14.flt,</a:t>
                      </a:r>
                      <a:endParaRPr lang="ru-RU" sz="8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>
                          <a:effectLst/>
                        </a:rPr>
                        <a:t>M44_Grav_Vertical_Grad_500_GK14_Mask.flt, </a:t>
                      </a:r>
                      <a:endParaRPr lang="ru-RU" sz="8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>
                          <a:effectLst/>
                        </a:rPr>
                        <a:t>M44_Grav_Local_40km_500_GK14.flt,</a:t>
                      </a:r>
                      <a:endParaRPr lang="ru-RU" sz="8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>
                          <a:effectLst/>
                        </a:rPr>
                        <a:t>M44_Grav_Local_40km_500_GK14_Mask.flt,</a:t>
                      </a:r>
                      <a:endParaRPr lang="ru-RU" sz="8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>
                          <a:effectLst/>
                        </a:rPr>
                        <a:t>M44_Grav_Regional_20km_500_GK14.flt,</a:t>
                      </a:r>
                      <a:endParaRPr lang="ru-RU" sz="8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>
                          <a:effectLst/>
                        </a:rPr>
                        <a:t>M44_Grav_Regional_20km_500_GK14_Mask.flt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449" marR="48449" marT="0" marB="0" anchor="ctr"/>
                </a:tc>
              </a:tr>
              <a:tr h="297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Место хранения в структуре комплекта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449" marR="48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M_44_Data</a:t>
                      </a:r>
                      <a:r>
                        <a:rPr lang="ru-RU" sz="800">
                          <a:effectLst/>
                        </a:rPr>
                        <a:t>\</a:t>
                      </a:r>
                      <a:r>
                        <a:rPr lang="en-US" sz="800">
                          <a:effectLst/>
                        </a:rPr>
                        <a:t>Level_3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449" marR="48449" marT="0" marB="0" anchor="ctr"/>
                </a:tc>
              </a:tr>
              <a:tr h="1848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Формат хранения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449" marR="48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Матрицы в формате </a:t>
                      </a:r>
                      <a:r>
                        <a:rPr lang="en-US" sz="800">
                          <a:effectLst/>
                        </a:rPr>
                        <a:t>ESRI Float Grid</a:t>
                      </a:r>
                      <a:r>
                        <a:rPr lang="ru-RU" sz="800">
                          <a:effectLst/>
                        </a:rPr>
                        <a:t> (*.</a:t>
                      </a:r>
                      <a:r>
                        <a:rPr lang="en-US" sz="800">
                          <a:effectLst/>
                        </a:rPr>
                        <a:t>flt</a:t>
                      </a:r>
                      <a:r>
                        <a:rPr lang="ru-RU" sz="800">
                          <a:effectLst/>
                        </a:rPr>
                        <a:t>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449" marR="48449" marT="0" marB="0" anchor="ctr"/>
                </a:tc>
              </a:tr>
              <a:tr h="5943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Программное обеспечение, использованное при обработке данных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449" marR="48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ArcGis10, Geosoft</a:t>
                      </a:r>
                      <a:r>
                        <a:rPr lang="ru-RU" sz="800">
                          <a:effectLst/>
                        </a:rPr>
                        <a:t> 7.</a:t>
                      </a:r>
                      <a:r>
                        <a:rPr lang="en-US" sz="800">
                          <a:effectLst/>
                        </a:rPr>
                        <a:t>0</a:t>
                      </a:r>
                      <a:r>
                        <a:rPr lang="ru-RU" sz="800">
                          <a:effectLst/>
                        </a:rPr>
                        <a:t>, </a:t>
                      </a:r>
                      <a:r>
                        <a:rPr lang="en-US" sz="800">
                          <a:effectLst/>
                        </a:rPr>
                        <a:t>Surfer</a:t>
                      </a:r>
                      <a:r>
                        <a:rPr lang="ru-RU" sz="800">
                          <a:effectLst/>
                        </a:rPr>
                        <a:t> 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449" marR="48449" marT="0" marB="0" anchor="ctr"/>
                </a:tc>
              </a:tr>
              <a:tr h="196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Параметры проекции данных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449" marR="48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Gauss-Kruger, 14 zone, meter, Pulkovo 42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449" marR="48449" marT="0" marB="0" anchor="ctr"/>
                </a:tc>
              </a:tr>
              <a:tr h="196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Размер ячейки матрицы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449" marR="48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500x500 </a:t>
                      </a:r>
                      <a:r>
                        <a:rPr lang="ru-RU" sz="800" dirty="0">
                          <a:effectLst/>
                        </a:rPr>
                        <a:t>м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449" marR="48449" marT="0" marB="0" anchor="ctr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564746"/>
              </p:ext>
            </p:extLst>
          </p:nvPr>
        </p:nvGraphicFramePr>
        <p:xfrm>
          <a:off x="6012160" y="2060848"/>
          <a:ext cx="3044463" cy="48241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3370"/>
                <a:gridCol w="2131093"/>
              </a:tblGrid>
              <a:tr h="203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СХЕМА ПРЕДВАРИТЕЛЬНО КОМПЛЕКСНОЙ ИНТЕРПРЕТАЦИИ ГЕОФИЗИЧЕСКИХ МАТЕРИАЛОВ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203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Название карты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Схема предварительной комплексной интерпретации геофизических материалов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203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Наименование файла (папки)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M44_Schema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203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Место хранения в структуре комплекта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M44_Map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1345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Формат хранения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*.mxd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406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Программное обеспечение, использованное при создании карты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ArcMap 10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203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Параметры проекции карты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Gauss-Kruger, 14 zone, meter, Pulkovo 42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1345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ГЕОЛОГО-ГЕОФИЗИЧЕСКИЙ РАЗРЕЗ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203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Название карты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Геолого-геофизический разрез по линии Полярно-Уральский трансект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203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Наименование файла (папки)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M44_Razrez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203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Место хранения в структуре комплекта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M44_Map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1345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Формат хранения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*.cdr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406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Программное обеспечение, использованное при создании карты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CorelDraw 15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13459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ОБЪЯСНИТЕЛЬНАЯ ЗАПИСКА 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Наименование файла (папки)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M44_OZ.doc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203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Место хранения в структуре комплекта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M44_Zap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406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Программное обеспечение, использованное при создании карты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MS Office 2010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13459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Ответственный за выходной контроль цифровых материалов комплекта ГФО-1000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5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Ф.И.О.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Красинский Е.М.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186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Организация, должность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ФГУП «ВСЕГЕИ», научный сотрудник отдела региональной геофизики и геофизической картографии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186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Контактные данные: (тел./факс, </a:t>
                      </a:r>
                      <a:r>
                        <a:rPr lang="en-US" sz="500">
                          <a:effectLst/>
                        </a:rPr>
                        <a:t>e</a:t>
                      </a:r>
                      <a:r>
                        <a:rPr lang="ru-RU" sz="500">
                          <a:effectLst/>
                        </a:rPr>
                        <a:t>-</a:t>
                      </a:r>
                      <a:r>
                        <a:rPr lang="en-US" sz="500">
                          <a:effectLst/>
                        </a:rPr>
                        <a:t>mail</a:t>
                      </a:r>
                      <a:r>
                        <a:rPr lang="ru-RU" sz="500">
                          <a:effectLst/>
                        </a:rPr>
                        <a:t>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+7-812-328-9</a:t>
                      </a:r>
                      <a:r>
                        <a:rPr lang="en-US" sz="500">
                          <a:effectLst/>
                        </a:rPr>
                        <a:t>4</a:t>
                      </a:r>
                      <a:r>
                        <a:rPr lang="ru-RU" sz="500">
                          <a:effectLst/>
                        </a:rPr>
                        <a:t>-</a:t>
                      </a:r>
                      <a:r>
                        <a:rPr lang="en-US" sz="500">
                          <a:effectLst/>
                        </a:rPr>
                        <a:t>43</a:t>
                      </a:r>
                      <a:r>
                        <a:rPr lang="ru-RU" sz="500">
                          <a:effectLst/>
                        </a:rPr>
                        <a:t>, </a:t>
                      </a:r>
                      <a:r>
                        <a:rPr lang="en-US" sz="500">
                          <a:effectLst/>
                        </a:rPr>
                        <a:t>Egor_Krasinsky@vsegei.ru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  <a:tr h="2792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Дата внесения в цифровые материалы последних изменений 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dirty="0">
                          <a:effectLst/>
                        </a:rPr>
                        <a:t>01.11.2012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2" marR="3311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87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Заключение: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Цифровая база данных исходных материалов является </a:t>
            </a:r>
            <a:r>
              <a:rPr lang="ru-RU" dirty="0" err="1" smtClean="0"/>
              <a:t>первоопределяющей</a:t>
            </a:r>
            <a:r>
              <a:rPr lang="ru-RU" dirty="0" smtClean="0"/>
              <a:t> при оценке качества комплекта геофизической основы</a:t>
            </a:r>
            <a:endParaRPr lang="ru-RU" dirty="0"/>
          </a:p>
          <a:p>
            <a:r>
              <a:rPr lang="ru-RU" dirty="0" smtClean="0"/>
              <a:t>Современные технологии позволяют в равной степени использовать ретроспективные аналоговые материалы карт графиков и карт изолиний, при условии их качественного исполнения. </a:t>
            </a:r>
          </a:p>
          <a:p>
            <a:r>
              <a:rPr lang="ru-RU" dirty="0" smtClean="0"/>
              <a:t>При создании комплектов ГФО-1000 необходимо учитывать наличие крупномасштабных исходных данных.</a:t>
            </a:r>
          </a:p>
          <a:p>
            <a:r>
              <a:rPr lang="ru-RU" dirty="0" smtClean="0"/>
              <a:t>Актуализация комплектов ГФО-1000 современными геофизическими материалами является обоснованной и необходимой в ряде регионов.</a:t>
            </a:r>
          </a:p>
        </p:txBody>
      </p:sp>
    </p:spTree>
    <p:extLst>
      <p:ext uri="{BB962C8B-B14F-4D97-AF65-F5344CB8AC3E}">
        <p14:creationId xmlns:p14="http://schemas.microsoft.com/office/powerpoint/2010/main" val="227064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298344" cy="607849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302949" cy="608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8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Структура представляемого на диске комплекта цифровых материалов ГФО-1000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48" y="902938"/>
            <a:ext cx="4352925" cy="556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51" y="902938"/>
            <a:ext cx="3240360" cy="55653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60" y="1340768"/>
            <a:ext cx="4167453" cy="361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1-ый информационный уровень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709160"/>
          </a:xfrm>
        </p:spPr>
        <p:txBody>
          <a:bodyPr>
            <a:normAutofit fontScale="47500" lnSpcReduction="20000"/>
          </a:bodyPr>
          <a:lstStyle/>
          <a:p>
            <a:r>
              <a:rPr lang="ru-RU" sz="2900" dirty="0"/>
              <a:t>4.4.1. Исходными данными для создания цифровой модели </a:t>
            </a:r>
            <a:r>
              <a:rPr lang="ru-RU" sz="2900" b="1" dirty="0">
                <a:solidFill>
                  <a:srgbClr val="FF0000"/>
                </a:solidFill>
              </a:rPr>
              <a:t>аномального магнитного поля </a:t>
            </a:r>
            <a:r>
              <a:rPr lang="ru-RU" sz="2900" dirty="0"/>
              <a:t>суши являются:</a:t>
            </a:r>
          </a:p>
          <a:p>
            <a:r>
              <a:rPr lang="ru-RU" sz="2900" dirty="0"/>
              <a:t>• изданные и подготовленные к изданию листы карт графиков масштаба 1 : 200 000 из комплекта Карты аномального магнитного поля СССР, представленные в цифровом или аналоговом виде;</a:t>
            </a:r>
          </a:p>
          <a:p>
            <a:r>
              <a:rPr lang="ru-RU" sz="2900" dirty="0"/>
              <a:t>• сводные карты масштаба 1 : 200 000–1 : 1 000 000, составленные с использованием материалов крупномасштабных аэромагнитных съемок;</a:t>
            </a:r>
          </a:p>
          <a:p>
            <a:r>
              <a:rPr lang="ru-RU" sz="2900" dirty="0"/>
              <a:t>• материалы современных съемок масштаба 1 : 100 000–1 : 200 000, представленные в цифровом или аналоговом виде.</a:t>
            </a:r>
          </a:p>
          <a:p>
            <a:r>
              <a:rPr lang="ru-RU" sz="2900" b="1" dirty="0"/>
              <a:t>Примечание. </a:t>
            </a:r>
            <a:r>
              <a:rPr lang="ru-RU" sz="2900" dirty="0"/>
              <a:t>Использование цифровых и аналоговых материалов аэромагнитных съемок масштаба 1 : 50 000 (1 : 25 000) предусматривают при планировании работ и обосновывают в проектно-сметной документации</a:t>
            </a:r>
            <a:r>
              <a:rPr lang="ru-RU" sz="2900" dirty="0" smtClean="0"/>
              <a:t>.</a:t>
            </a:r>
          </a:p>
          <a:p>
            <a:endParaRPr lang="ru-RU" sz="2900" dirty="0"/>
          </a:p>
          <a:p>
            <a:endParaRPr lang="ru-RU" sz="2900" dirty="0"/>
          </a:p>
          <a:p>
            <a:r>
              <a:rPr lang="ru-RU" sz="2900" dirty="0" smtClean="0"/>
              <a:t>4.6.1</a:t>
            </a:r>
            <a:r>
              <a:rPr lang="ru-RU" sz="2900" dirty="0"/>
              <a:t>. Исходными данными для создания цифровой модели </a:t>
            </a:r>
            <a:r>
              <a:rPr lang="ru-RU" sz="2900" b="1" dirty="0">
                <a:solidFill>
                  <a:srgbClr val="FF0000"/>
                </a:solidFill>
              </a:rPr>
              <a:t>радиометрических полей </a:t>
            </a:r>
            <a:r>
              <a:rPr lang="ru-RU" sz="2900" dirty="0"/>
              <a:t>являются:</a:t>
            </a:r>
          </a:p>
          <a:p>
            <a:r>
              <a:rPr lang="ru-RU" sz="2900" dirty="0"/>
              <a:t>• материалы </a:t>
            </a:r>
            <a:r>
              <a:rPr lang="ru-RU" sz="2900" dirty="0" err="1"/>
              <a:t>аэрогаммаспектрометрических</a:t>
            </a:r>
            <a:r>
              <a:rPr lang="ru-RU" sz="2900" dirty="0"/>
              <a:t> съемок геологического или экологического назначения масштабов 1 : 100 000–1 : 1 000 000;</a:t>
            </a:r>
          </a:p>
          <a:p>
            <a:r>
              <a:rPr lang="ru-RU" sz="2900" dirty="0"/>
              <a:t>• сводные </a:t>
            </a:r>
            <a:r>
              <a:rPr lang="ru-RU" sz="2900" dirty="0" err="1"/>
              <a:t>аэрогаммаспектрометрические</a:t>
            </a:r>
            <a:r>
              <a:rPr lang="ru-RU" sz="2900" dirty="0"/>
              <a:t> карты масштаба 1 : 200 000–1 : 1 000 000, составленные с использованием материалов крупномасштабных съемок.</a:t>
            </a:r>
          </a:p>
          <a:p>
            <a:r>
              <a:rPr lang="ru-RU" sz="2900" b="1" dirty="0"/>
              <a:t>Примечание. </a:t>
            </a:r>
            <a:r>
              <a:rPr lang="ru-RU" sz="2900" dirty="0"/>
              <a:t>Использование цифровых и аналоговых материалов </a:t>
            </a:r>
            <a:r>
              <a:rPr lang="ru-RU" sz="2900" dirty="0" err="1"/>
              <a:t>аэрогаммаспектрометрических</a:t>
            </a:r>
            <a:r>
              <a:rPr lang="ru-RU" sz="2900" dirty="0"/>
              <a:t> съемок масштаба 1 : 50 000 (1 : 25 000) предусматривают при планировании работ и обосновывают в проектно-сметной документации</a:t>
            </a:r>
            <a:r>
              <a:rPr lang="ru-RU" sz="2900" dirty="0" smtClean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196752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solidFill>
                  <a:srgbClr val="FFFF00"/>
                </a:solidFill>
              </a:rPr>
              <a:t>И</a:t>
            </a:r>
            <a:r>
              <a:rPr lang="ru-RU" sz="1400" u="sng" dirty="0" smtClean="0">
                <a:solidFill>
                  <a:srgbClr val="FFFF00"/>
                </a:solidFill>
              </a:rPr>
              <a:t>сходные </a:t>
            </a:r>
            <a:r>
              <a:rPr lang="ru-RU" sz="1400" u="sng" dirty="0">
                <a:solidFill>
                  <a:srgbClr val="FFFF00"/>
                </a:solidFill>
              </a:rPr>
              <a:t>данные геофизических полей (сканированные и оцифрованные карты графиков и/или изолиний, материалы современных съемок) в виде маршрутных данных в форматах DAT (XYZ) в ASCII коде или матриц </a:t>
            </a:r>
            <a:r>
              <a:rPr lang="ru-RU" sz="1400" u="sng" dirty="0" smtClean="0">
                <a:solidFill>
                  <a:srgbClr val="FFFF00"/>
                </a:solidFill>
              </a:rPr>
              <a:t>(</a:t>
            </a:r>
            <a:r>
              <a:rPr lang="en-US" sz="1400" u="sng" dirty="0" smtClean="0">
                <a:solidFill>
                  <a:srgbClr val="FFFF00"/>
                </a:solidFill>
              </a:rPr>
              <a:t>GR</a:t>
            </a:r>
            <a:r>
              <a:rPr lang="ru-RU" sz="1400" u="sng" dirty="0" smtClean="0">
                <a:solidFill>
                  <a:srgbClr val="FFFF00"/>
                </a:solidFill>
              </a:rPr>
              <a:t>D</a:t>
            </a:r>
            <a:r>
              <a:rPr lang="ru-RU" sz="1400" u="sng" dirty="0">
                <a:solidFill>
                  <a:srgbClr val="FFFF00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83247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97" y="1268760"/>
            <a:ext cx="4206714" cy="44371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49" y="1268760"/>
            <a:ext cx="4372947" cy="43500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260648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зданные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подготовленные к изданию листы карт графиков масштаба 1 : 200 000 из комплекта Карты аномального магнитного поля СССР, представленные в цифровом или аналоговом виде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7100"/>
            <a:ext cx="4445492" cy="5638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83868"/>
            <a:ext cx="4463811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0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4" y="981994"/>
            <a:ext cx="3209659" cy="4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086" y="981995"/>
            <a:ext cx="3210418" cy="4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083" y="981995"/>
            <a:ext cx="3211093" cy="4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3568" y="1277269"/>
            <a:ext cx="17081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</a:rPr>
              <a:t>Масштаб 1: 200 000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49811" y="1123282"/>
            <a:ext cx="17081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</a:rPr>
              <a:t>Масштаб 1: 200 000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53993" y="1190538"/>
            <a:ext cx="17081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</a:rPr>
              <a:t>Масштаб 1: 200 000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Сводные карты масштаба 1 : 200 000–1 : 1 000 000, составленные с использованием материалов крупномасштабных аэромагнитных съемок</a:t>
            </a:r>
            <a:endParaRPr lang="ru-RU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4563" y="5688519"/>
            <a:ext cx="6741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FFFF00"/>
                </a:solidFill>
              </a:rPr>
              <a:t>Отсканированные, привязанные растры карт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FFFF00"/>
                </a:solidFill>
              </a:rPr>
              <a:t>Шейп</a:t>
            </a:r>
            <a:r>
              <a:rPr lang="ru-RU" dirty="0" smtClean="0">
                <a:solidFill>
                  <a:srgbClr val="FFFF00"/>
                </a:solidFill>
              </a:rPr>
              <a:t>-файлы оцифрованных изолиний или графиков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FFFF00"/>
                </a:solidFill>
              </a:rPr>
              <a:t>Точечные значения оцифрованных карт изолиний или графиков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877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4" y="834971"/>
            <a:ext cx="8860726" cy="5073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77338"/>
            <a:ext cx="7776864" cy="45617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89" y="2664210"/>
            <a:ext cx="6817002" cy="37171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2284" y="1627059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Oasis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Montaj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Geosoft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7.5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9210" y="1094403"/>
            <a:ext cx="8229600" cy="47091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88640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современных съемок масштаба 1 : 100 000–1 : 200 000, представленные в цифровом или аналоговом виде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5656" y="638132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FFFF00"/>
                </a:solidFill>
              </a:rPr>
              <a:t>Маршрутные базы данных (</a:t>
            </a:r>
            <a:r>
              <a:rPr lang="en-US" dirty="0" smtClean="0">
                <a:solidFill>
                  <a:srgbClr val="FFFF00"/>
                </a:solidFill>
              </a:rPr>
              <a:t>*.xyz, *.</a:t>
            </a:r>
            <a:r>
              <a:rPr lang="en-US" dirty="0" err="1" smtClean="0">
                <a:solidFill>
                  <a:srgbClr val="FFFF00"/>
                </a:solidFill>
              </a:rPr>
              <a:t>dat</a:t>
            </a:r>
            <a:r>
              <a:rPr lang="en-US" dirty="0" smtClean="0">
                <a:solidFill>
                  <a:srgbClr val="FFFF00"/>
                </a:solidFill>
              </a:rPr>
              <a:t>, *.</a:t>
            </a:r>
            <a:r>
              <a:rPr lang="en-US" dirty="0" err="1" smtClean="0">
                <a:solidFill>
                  <a:srgbClr val="FFFF00"/>
                </a:solidFill>
              </a:rPr>
              <a:t>gdb</a:t>
            </a:r>
            <a:r>
              <a:rPr lang="en-US" dirty="0" smtClean="0">
                <a:solidFill>
                  <a:srgbClr val="FFFF00"/>
                </a:solidFill>
              </a:rPr>
              <a:t>, *.dbf)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1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340023"/>
            <a:ext cx="8229600" cy="432048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sz="1800" dirty="0" smtClean="0"/>
              <a:t>аналоговые карты </a:t>
            </a:r>
            <a:r>
              <a:rPr lang="ru-RU" sz="1800" dirty="0"/>
              <a:t>графиков масштаба 1 : </a:t>
            </a:r>
            <a:r>
              <a:rPr lang="ru-RU" sz="1800" dirty="0" smtClean="0"/>
              <a:t>50 000 - 1: 25 000;</a:t>
            </a:r>
            <a:endParaRPr lang="ru-RU" sz="1800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663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Примечание: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цифровых и аналоговых материалов аэромагнитных съемок масштаба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50 000 (1 : 25 000)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4984140" y="1804856"/>
            <a:ext cx="2374254" cy="23762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0861" y="4147831"/>
            <a:ext cx="8024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аналоговые карты изолиний масштаба 1 : </a:t>
            </a:r>
            <a:r>
              <a:rPr lang="ru-RU" dirty="0" smtClean="0"/>
              <a:t>25 </a:t>
            </a:r>
            <a:r>
              <a:rPr lang="ru-RU" dirty="0"/>
              <a:t>000 - 1: 50 000;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1540" y="762963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 algn="ctr">
              <a:buNone/>
            </a:pPr>
            <a:r>
              <a:rPr lang="ru-RU" dirty="0">
                <a:solidFill>
                  <a:srgbClr val="FFFF00"/>
                </a:solidFill>
              </a:rPr>
              <a:t>Исходные </a:t>
            </a:r>
            <a:r>
              <a:rPr lang="ru-RU" u="sng" dirty="0" smtClean="0">
                <a:solidFill>
                  <a:srgbClr val="FFFF00"/>
                </a:solidFill>
              </a:rPr>
              <a:t>АНАЛОГОВЫЕ</a:t>
            </a:r>
            <a:r>
              <a:rPr lang="ru-RU" dirty="0" smtClean="0">
                <a:solidFill>
                  <a:srgbClr val="FFFF00"/>
                </a:solidFill>
              </a:rPr>
              <a:t> данные, пригодные </a:t>
            </a:r>
            <a:r>
              <a:rPr lang="ru-RU" dirty="0">
                <a:solidFill>
                  <a:srgbClr val="FFFF00"/>
                </a:solidFill>
              </a:rPr>
              <a:t>для создания цифровой модели аномального магнитного поля являются: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518412"/>
            <a:ext cx="2160240" cy="22138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518412"/>
            <a:ext cx="2334438" cy="21832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72071"/>
            <a:ext cx="2808312" cy="23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5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8" y="1052736"/>
            <a:ext cx="8903987" cy="50983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1540" y="123595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 algn="ctr">
              <a:buNone/>
            </a:pPr>
            <a:r>
              <a:rPr lang="ru-RU" dirty="0">
                <a:solidFill>
                  <a:srgbClr val="FFFF00"/>
                </a:solidFill>
              </a:rPr>
              <a:t>Исходные </a:t>
            </a:r>
            <a:r>
              <a:rPr lang="ru-RU" u="sng" dirty="0" smtClean="0">
                <a:solidFill>
                  <a:srgbClr val="FFFF00"/>
                </a:solidFill>
              </a:rPr>
              <a:t>ЦИФРОВЫЕ</a:t>
            </a:r>
            <a:r>
              <a:rPr lang="ru-RU" dirty="0" smtClean="0">
                <a:solidFill>
                  <a:srgbClr val="FFFF00"/>
                </a:solidFill>
              </a:rPr>
              <a:t> данные, пригодные </a:t>
            </a:r>
            <a:r>
              <a:rPr lang="ru-RU" dirty="0">
                <a:solidFill>
                  <a:srgbClr val="FFFF00"/>
                </a:solidFill>
              </a:rPr>
              <a:t>для создания цифровой модели аномального магнитного поля являются:</a:t>
            </a:r>
          </a:p>
        </p:txBody>
      </p:sp>
      <p:pic>
        <p:nvPicPr>
          <p:cNvPr id="2050" name="Picture 2" descr="G:\Егор\Доклад 2011\Q41_Ur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939302" cy="557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36" y="2901702"/>
            <a:ext cx="5796136" cy="3045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367" y="98072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Масштаб 1: 50 000, 2009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год 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(листы </a:t>
            </a:r>
            <a:r>
              <a:rPr lang="en-US" dirty="0" smtClean="0">
                <a:solidFill>
                  <a:schemeClr val="bg1"/>
                </a:solidFill>
              </a:rPr>
              <a:t>Q41, 42, P41)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61992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Масштаб 1: 50 000, 2009 год</a:t>
            </a:r>
          </a:p>
          <a:p>
            <a:pPr algn="ctr"/>
            <a:r>
              <a:rPr lang="ru-RU" dirty="0" smtClean="0"/>
              <a:t>(лист </a:t>
            </a:r>
            <a:r>
              <a:rPr lang="en-US" dirty="0" smtClean="0"/>
              <a:t>P-50)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135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521</TotalTime>
  <Words>1371</Words>
  <Application>Microsoft Office PowerPoint</Application>
  <PresentationFormat>Экран (4:3)</PresentationFormat>
  <Paragraphs>198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Апекс</vt:lpstr>
      <vt:lpstr>Информационное обеспечение современной  геофизической основы ГК-1000/3</vt:lpstr>
      <vt:lpstr>Презентация PowerPoint</vt:lpstr>
      <vt:lpstr>Структура представляемого на диске комплекта цифровых материалов ГФО-1000 </vt:lpstr>
      <vt:lpstr>1-ый информационный уровень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2-ой информационный уровень</vt:lpstr>
      <vt:lpstr>2-ой информационный уровень</vt:lpstr>
      <vt:lpstr>3-ий информационный уровень</vt:lpstr>
      <vt:lpstr>Цифровые карты комплекта ГФО-1000</vt:lpstr>
      <vt:lpstr>Электронный паспорт комплекта ГФО-1000 </vt:lpstr>
      <vt:lpstr>Заключение: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Красинский Егор Михайлович</dc:creator>
  <cp:lastModifiedBy>Красинский Егор Михайлович</cp:lastModifiedBy>
  <cp:revision>46</cp:revision>
  <dcterms:created xsi:type="dcterms:W3CDTF">2013-02-08T09:55:19Z</dcterms:created>
  <dcterms:modified xsi:type="dcterms:W3CDTF">2013-04-17T11:57:53Z</dcterms:modified>
</cp:coreProperties>
</file>