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theme/themeOverride7.xml" ContentType="application/vnd.openxmlformats-officedocument.themeOverride+xml"/>
  <Override PartName="/ppt/theme/themeOverride12.xml" ContentType="application/vnd.openxmlformats-officedocument.themeOverr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heme/themeOverride5.xml" ContentType="application/vnd.openxmlformats-officedocument.themeOverride+xml"/>
  <Override PartName="/ppt/theme/themeOverride10.xml" ContentType="application/vnd.openxmlformats-officedocument.themeOverr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heme/themeOverride3.xml" ContentType="application/vnd.openxmlformats-officedocument.themeOverr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9.xml" ContentType="application/vnd.openxmlformats-officedocument.themeOverride+xml"/>
  <Override PartName="/ppt/theme/themeOverride13.xml" ContentType="application/vnd.openxmlformats-officedocument.themeOverr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theme/themeOverride8.xml" ContentType="application/vnd.openxmlformats-officedocument.themeOverride+xml"/>
  <Override PartName="/ppt/theme/themeOverride11.xml" ContentType="application/vnd.openxmlformats-officedocument.themeOverr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heme/themeOverride6.xml" ContentType="application/vnd.openxmlformats-officedocument.themeOverride+xml"/>
  <Override PartName="/ppt/slides/slide1.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theme/themeOverride4.xml" ContentType="application/vnd.openxmlformats-officedocument.themeOverr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288" r:id="rId2"/>
    <p:sldId id="276" r:id="rId3"/>
    <p:sldId id="292" r:id="rId4"/>
    <p:sldId id="294" r:id="rId5"/>
    <p:sldId id="295" r:id="rId6"/>
    <p:sldId id="297" r:id="rId7"/>
    <p:sldId id="309" r:id="rId8"/>
    <p:sldId id="304" r:id="rId9"/>
    <p:sldId id="305" r:id="rId10"/>
    <p:sldId id="306" r:id="rId11"/>
    <p:sldId id="311" r:id="rId12"/>
    <p:sldId id="312" r:id="rId13"/>
    <p:sldId id="308" r:id="rId14"/>
    <p:sldId id="310" r:id="rId15"/>
  </p:sldIdLst>
  <p:sldSz cx="9906000" cy="6858000" type="A4"/>
  <p:notesSz cx="9144000" cy="6858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CCFF99"/>
    <a:srgbClr val="CCFF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81408" autoAdjust="0"/>
  </p:normalViewPr>
  <p:slideViewPr>
    <p:cSldViewPr snapToGrid="0" snapToObjects="1">
      <p:cViewPr varScale="1">
        <p:scale>
          <a:sx n="88" d="100"/>
          <a:sy n="88" d="100"/>
        </p:scale>
        <p:origin x="-114" y="-120"/>
      </p:cViewPr>
      <p:guideLst>
        <p:guide orient="horz" pos="2160"/>
        <p:guide pos="312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9229DCD2-0612-4C02-B68A-CC0ADDFC47BA}" type="datetimeFigureOut">
              <a:rPr lang="nb-NO" smtClean="0"/>
              <a:pPr/>
              <a:t>17.04.2013</a:t>
            </a:fld>
            <a:endParaRPr lang="nb-NO"/>
          </a:p>
        </p:txBody>
      </p:sp>
      <p:sp>
        <p:nvSpPr>
          <p:cNvPr id="4" name="Plassholder for bunntekst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C536C7D4-8FE3-4D06-8B45-7EB79E414421}" type="slidenum">
              <a:rPr lang="nb-NO" smtClean="0"/>
              <a:pPr/>
              <a:t>‹#›</a:t>
            </a:fld>
            <a:endParaRPr lang="nb-NO"/>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nb-NO"/>
          </a:p>
        </p:txBody>
      </p:sp>
      <p:sp>
        <p:nvSpPr>
          <p:cNvPr id="3" name="Plassholder for dato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atin typeface="Arial" charset="0"/>
                <a:cs typeface="Arial" charset="0"/>
              </a:defRPr>
            </a:lvl1pPr>
          </a:lstStyle>
          <a:p>
            <a:pPr>
              <a:defRPr/>
            </a:pPr>
            <a:fld id="{A3AF2765-D065-433B-ADBC-0BDEEB8B0896}" type="datetimeFigureOut">
              <a:rPr lang="nb-NO"/>
              <a:pPr>
                <a:defRPr/>
              </a:pPr>
              <a:t>17.04.2013</a:t>
            </a:fld>
            <a:endParaRPr lang="nb-NO"/>
          </a:p>
        </p:txBody>
      </p:sp>
      <p:sp>
        <p:nvSpPr>
          <p:cNvPr id="4" name="Plassholder for lysbilde 3"/>
          <p:cNvSpPr>
            <a:spLocks noGrp="1" noRot="1" noChangeAspect="1"/>
          </p:cNvSpPr>
          <p:nvPr>
            <p:ph type="sldImg" idx="2"/>
          </p:nvPr>
        </p:nvSpPr>
        <p:spPr>
          <a:xfrm>
            <a:off x="2714625" y="514350"/>
            <a:ext cx="3714750" cy="2571750"/>
          </a:xfrm>
          <a:prstGeom prst="rect">
            <a:avLst/>
          </a:prstGeom>
          <a:noFill/>
          <a:ln w="12700">
            <a:solidFill>
              <a:prstClr val="black"/>
            </a:solidFill>
          </a:ln>
        </p:spPr>
        <p:txBody>
          <a:bodyPr vert="horz" lIns="91440" tIns="45720" rIns="91440" bIns="45720" rtlCol="0" anchor="ctr"/>
          <a:lstStyle/>
          <a:p>
            <a:pPr lvl="0"/>
            <a:endParaRPr lang="nb-NO" noProof="0" smtClean="0"/>
          </a:p>
        </p:txBody>
      </p:sp>
      <p:sp>
        <p:nvSpPr>
          <p:cNvPr id="5" name="Plassholder for notat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nb-NO" noProof="0" smtClean="0"/>
              <a:t>Klikk for å redigere tekststiler i malen</a:t>
            </a:r>
          </a:p>
          <a:p>
            <a:pPr lvl="1"/>
            <a:r>
              <a:rPr lang="nb-NO" noProof="0" smtClean="0"/>
              <a:t>Andre nivå</a:t>
            </a:r>
          </a:p>
          <a:p>
            <a:pPr lvl="2"/>
            <a:r>
              <a:rPr lang="nb-NO" noProof="0" smtClean="0"/>
              <a:t>Tredje nivå</a:t>
            </a:r>
          </a:p>
          <a:p>
            <a:pPr lvl="3"/>
            <a:r>
              <a:rPr lang="nb-NO" noProof="0" smtClean="0"/>
              <a:t>Fjerde nivå</a:t>
            </a:r>
          </a:p>
          <a:p>
            <a:pPr lvl="4"/>
            <a:r>
              <a:rPr lang="nb-NO" noProof="0" smtClean="0"/>
              <a:t>Femte nivå</a:t>
            </a:r>
          </a:p>
        </p:txBody>
      </p:sp>
      <p:sp>
        <p:nvSpPr>
          <p:cNvPr id="6" name="Plassholder for bunntekst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nb-NO"/>
          </a:p>
        </p:txBody>
      </p:sp>
      <p:sp>
        <p:nvSpPr>
          <p:cNvPr id="7" name="Plassholder for lysbildenumm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895919DC-BFA6-4C14-AD34-4BCB69D2126A}" type="slidenum">
              <a:rPr lang="nb-NO"/>
              <a:pPr>
                <a:defRPr/>
              </a:pPr>
              <a:t>‹#›</a:t>
            </a:fld>
            <a:endParaRPr lang="nb-NO"/>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dirty="0" smtClean="0">
                <a:solidFill>
                  <a:schemeClr val="tx2">
                    <a:lumMod val="75000"/>
                  </a:schemeClr>
                </a:solidFill>
                <a:latin typeface="+mn-lt"/>
                <a:ea typeface="Verdana" pitchFamily="34" charset="0"/>
                <a:cs typeface="Verdana" pitchFamily="34" charset="0"/>
              </a:rPr>
              <a:t>A framework of technologies, policies, and institutional arrangements that together facilitate the creation, exchange, and use of geospatial data and related information resources across an information-sharing community.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0" dirty="0" smtClean="0">
              <a:solidFill>
                <a:schemeClr val="tx2">
                  <a:lumMod val="75000"/>
                </a:schemeClr>
              </a:solidFill>
              <a:latin typeface="+mn-lt"/>
              <a:ea typeface="Verdana" pitchFamily="34" charset="0"/>
              <a:cs typeface="Verdana"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dirty="0" smtClean="0">
                <a:solidFill>
                  <a:schemeClr val="tx2">
                    <a:lumMod val="75000"/>
                  </a:schemeClr>
                </a:solidFill>
                <a:latin typeface="+mn-lt"/>
                <a:ea typeface="Verdana" pitchFamily="34" charset="0"/>
                <a:cs typeface="Verdana" pitchFamily="34" charset="0"/>
              </a:rPr>
              <a:t>Such a framework can be implemented narrowly to enable the sharing of geospatial information within an organization, such as the Geological Survey</a:t>
            </a:r>
            <a:r>
              <a:rPr lang="en-US" sz="1200" i="0" baseline="0" dirty="0" smtClean="0">
                <a:solidFill>
                  <a:schemeClr val="tx2">
                    <a:lumMod val="75000"/>
                  </a:schemeClr>
                </a:solidFill>
                <a:latin typeface="+mn-lt"/>
                <a:ea typeface="Verdana" pitchFamily="34" charset="0"/>
                <a:cs typeface="Verdana" pitchFamily="34" charset="0"/>
              </a:rPr>
              <a:t> of Norway </a:t>
            </a:r>
            <a:r>
              <a:rPr lang="en-US" sz="1200" i="0" dirty="0" smtClean="0">
                <a:solidFill>
                  <a:schemeClr val="tx2">
                    <a:lumMod val="75000"/>
                  </a:schemeClr>
                </a:solidFill>
                <a:latin typeface="+mn-lt"/>
                <a:ea typeface="Verdana" pitchFamily="34" charset="0"/>
                <a:cs typeface="Verdana" pitchFamily="34" charset="0"/>
              </a:rPr>
              <a:t>or more broadly for use at a national, regional, or global level. In all cases, an SDI will provide an institutionally authorized, automated means for posting, discovering, evaluating, and exchanging geospatial information by participating information producers and users.</a:t>
            </a:r>
          </a:p>
          <a:p>
            <a:endParaRPr lang="nb-NO" dirty="0"/>
          </a:p>
        </p:txBody>
      </p:sp>
      <p:sp>
        <p:nvSpPr>
          <p:cNvPr id="4" name="Plassholder for lysbildenummer 3"/>
          <p:cNvSpPr>
            <a:spLocks noGrp="1"/>
          </p:cNvSpPr>
          <p:nvPr>
            <p:ph type="sldNum" sz="quarter" idx="10"/>
          </p:nvPr>
        </p:nvSpPr>
        <p:spPr/>
        <p:txBody>
          <a:bodyPr/>
          <a:lstStyle/>
          <a:p>
            <a:pPr>
              <a:defRPr/>
            </a:pPr>
            <a:fld id="{895919DC-BFA6-4C14-AD34-4BCB69D2126A}" type="slidenum">
              <a:rPr lang="nb-NO" smtClean="0"/>
              <a:pPr>
                <a:defRPr/>
              </a:pPr>
              <a:t>1</a:t>
            </a:fld>
            <a:endParaRPr lang="nb-NO"/>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b-NO" dirty="0" smtClean="0"/>
              <a:t>Services for </a:t>
            </a:r>
            <a:r>
              <a:rPr lang="nb-NO" dirty="0" err="1" smtClean="0"/>
              <a:t>datasets</a:t>
            </a:r>
            <a:r>
              <a:rPr lang="nb-NO" baseline="0" dirty="0" smtClean="0"/>
              <a:t>. </a:t>
            </a:r>
            <a:r>
              <a:rPr lang="nb-NO" baseline="0" dirty="0" err="1" smtClean="0"/>
              <a:t>Styled</a:t>
            </a:r>
            <a:r>
              <a:rPr lang="nb-NO" baseline="0" dirty="0" smtClean="0"/>
              <a:t> </a:t>
            </a:r>
            <a:r>
              <a:rPr lang="nb-NO" baseline="0" dirty="0" err="1" smtClean="0"/>
              <a:t>factsheet</a:t>
            </a:r>
            <a:r>
              <a:rPr lang="nb-NO" baseline="0" dirty="0" smtClean="0"/>
              <a:t> </a:t>
            </a:r>
            <a:r>
              <a:rPr lang="nb-NO" baseline="0" dirty="0" err="1" smtClean="0"/>
              <a:t>programmed</a:t>
            </a:r>
            <a:r>
              <a:rPr lang="nb-NO" baseline="0" dirty="0" smtClean="0"/>
              <a:t> in PL/SQL</a:t>
            </a:r>
            <a:endParaRPr lang="nb-NO" dirty="0" smtClean="0"/>
          </a:p>
          <a:p>
            <a:endParaRPr lang="en-GB" noProof="0" dirty="0" smtClean="0"/>
          </a:p>
          <a:p>
            <a:endParaRPr lang="en-GB" noProof="0" dirty="0"/>
          </a:p>
        </p:txBody>
      </p:sp>
      <p:sp>
        <p:nvSpPr>
          <p:cNvPr id="4" name="Plassholder for lysbildenummer 3"/>
          <p:cNvSpPr>
            <a:spLocks noGrp="1"/>
          </p:cNvSpPr>
          <p:nvPr>
            <p:ph type="sldNum" sz="quarter" idx="10"/>
          </p:nvPr>
        </p:nvSpPr>
        <p:spPr/>
        <p:txBody>
          <a:bodyPr/>
          <a:lstStyle/>
          <a:p>
            <a:pPr>
              <a:defRPr/>
            </a:pPr>
            <a:fld id="{895919DC-BFA6-4C14-AD34-4BCB69D2126A}" type="slidenum">
              <a:rPr lang="nb-NO" smtClean="0"/>
              <a:pPr>
                <a:defRPr/>
              </a:pPr>
              <a:t>10</a:t>
            </a:fld>
            <a:endParaRPr lang="nb-NO"/>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z="1200" kern="1200" baseline="0" dirty="0" err="1" smtClean="0">
                <a:solidFill>
                  <a:schemeClr val="tx1"/>
                </a:solidFill>
                <a:latin typeface="+mn-lt"/>
                <a:ea typeface="+mn-ea"/>
                <a:cs typeface="+mn-cs"/>
              </a:rPr>
              <a:t>Precondition</a:t>
            </a:r>
            <a:r>
              <a:rPr lang="nb-NO" sz="1200" kern="1200" baseline="0" dirty="0" smtClean="0">
                <a:solidFill>
                  <a:schemeClr val="tx1"/>
                </a:solidFill>
                <a:latin typeface="+mn-lt"/>
                <a:ea typeface="+mn-ea"/>
                <a:cs typeface="+mn-cs"/>
              </a:rPr>
              <a:t> is </a:t>
            </a:r>
            <a:r>
              <a:rPr lang="nb-NO" sz="1200" kern="1200" baseline="0" dirty="0" err="1" smtClean="0">
                <a:solidFill>
                  <a:schemeClr val="tx1"/>
                </a:solidFill>
                <a:latin typeface="+mn-lt"/>
                <a:ea typeface="+mn-ea"/>
                <a:cs typeface="+mn-cs"/>
              </a:rPr>
              <a:t>the</a:t>
            </a:r>
            <a:r>
              <a:rPr lang="nb-NO" sz="1200" kern="1200" baseline="0" dirty="0" smtClean="0">
                <a:solidFill>
                  <a:schemeClr val="tx1"/>
                </a:solidFill>
                <a:latin typeface="+mn-lt"/>
                <a:ea typeface="+mn-ea"/>
                <a:cs typeface="+mn-cs"/>
              </a:rPr>
              <a:t> </a:t>
            </a:r>
            <a:r>
              <a:rPr lang="nb-NO" sz="1200" kern="1200" baseline="0" dirty="0" err="1" smtClean="0">
                <a:solidFill>
                  <a:schemeClr val="tx1"/>
                </a:solidFill>
                <a:latin typeface="+mn-lt"/>
                <a:ea typeface="+mn-ea"/>
                <a:cs typeface="+mn-cs"/>
              </a:rPr>
              <a:t>development</a:t>
            </a:r>
            <a:r>
              <a:rPr lang="nb-NO" sz="1200" kern="1200" baseline="0" dirty="0" smtClean="0">
                <a:solidFill>
                  <a:schemeClr val="tx1"/>
                </a:solidFill>
                <a:latin typeface="+mn-lt"/>
                <a:ea typeface="+mn-ea"/>
                <a:cs typeface="+mn-cs"/>
              </a:rPr>
              <a:t> </a:t>
            </a:r>
            <a:r>
              <a:rPr lang="nb-NO" sz="1200" kern="1200" baseline="0" dirty="0" err="1" smtClean="0">
                <a:solidFill>
                  <a:schemeClr val="tx1"/>
                </a:solidFill>
                <a:latin typeface="+mn-lt"/>
                <a:ea typeface="+mn-ea"/>
                <a:cs typeface="+mn-cs"/>
              </a:rPr>
              <a:t>of</a:t>
            </a:r>
            <a:r>
              <a:rPr lang="nb-NO" sz="1200" kern="1200" baseline="0" dirty="0" smtClean="0">
                <a:solidFill>
                  <a:schemeClr val="tx1"/>
                </a:solidFill>
                <a:latin typeface="+mn-lt"/>
                <a:ea typeface="+mn-ea"/>
                <a:cs typeface="+mn-cs"/>
              </a:rPr>
              <a:t> data </a:t>
            </a:r>
            <a:r>
              <a:rPr lang="nb-NO" sz="1200" kern="1200" baseline="0" dirty="0" err="1" smtClean="0">
                <a:solidFill>
                  <a:schemeClr val="tx1"/>
                </a:solidFill>
                <a:latin typeface="+mn-lt"/>
                <a:ea typeface="+mn-ea"/>
                <a:cs typeface="+mn-cs"/>
              </a:rPr>
              <a:t>models</a:t>
            </a:r>
            <a:r>
              <a:rPr lang="nb-NO" sz="1200" kern="1200" baseline="0" dirty="0" smtClean="0">
                <a:solidFill>
                  <a:schemeClr val="tx1"/>
                </a:solidFill>
                <a:latin typeface="+mn-lt"/>
                <a:ea typeface="+mn-ea"/>
                <a:cs typeface="+mn-cs"/>
              </a:rPr>
              <a:t> from SOSI feature </a:t>
            </a:r>
            <a:r>
              <a:rPr lang="nb-NO" sz="1200" kern="1200" baseline="0" dirty="0" err="1" smtClean="0">
                <a:solidFill>
                  <a:schemeClr val="tx1"/>
                </a:solidFill>
                <a:latin typeface="+mn-lt"/>
                <a:ea typeface="+mn-ea"/>
                <a:cs typeface="+mn-cs"/>
              </a:rPr>
              <a:t>catalogue</a:t>
            </a:r>
            <a:r>
              <a:rPr lang="nb-NO" sz="1200" kern="1200" baseline="0" dirty="0" smtClean="0">
                <a:solidFill>
                  <a:schemeClr val="tx1"/>
                </a:solidFill>
                <a:latin typeface="+mn-lt"/>
                <a:ea typeface="+mn-ea"/>
                <a:cs typeface="+mn-cs"/>
              </a:rPr>
              <a:t>, </a:t>
            </a:r>
            <a:r>
              <a:rPr lang="nb-NO" sz="1200" kern="1200" baseline="0" dirty="0" err="1" smtClean="0">
                <a:solidFill>
                  <a:schemeClr val="tx1"/>
                </a:solidFill>
                <a:latin typeface="+mn-lt"/>
                <a:ea typeface="+mn-ea"/>
                <a:cs typeface="+mn-cs"/>
              </a:rPr>
              <a:t>product</a:t>
            </a:r>
            <a:r>
              <a:rPr lang="nb-NO" sz="1200" kern="1200" baseline="0" dirty="0" smtClean="0">
                <a:solidFill>
                  <a:schemeClr val="tx1"/>
                </a:solidFill>
                <a:latin typeface="+mn-lt"/>
                <a:ea typeface="+mn-ea"/>
                <a:cs typeface="+mn-cs"/>
              </a:rPr>
              <a:t> </a:t>
            </a:r>
            <a:r>
              <a:rPr lang="nb-NO" sz="1200" kern="1200" baseline="0" dirty="0" err="1" smtClean="0">
                <a:solidFill>
                  <a:schemeClr val="tx1"/>
                </a:solidFill>
                <a:latin typeface="+mn-lt"/>
                <a:ea typeface="+mn-ea"/>
                <a:cs typeface="+mn-cs"/>
              </a:rPr>
              <a:t>spesifications</a:t>
            </a:r>
            <a:r>
              <a:rPr lang="nb-NO" sz="1200" kern="1200" baseline="0" dirty="0" smtClean="0">
                <a:solidFill>
                  <a:schemeClr val="tx1"/>
                </a:solidFill>
                <a:latin typeface="+mn-lt"/>
                <a:ea typeface="+mn-ea"/>
                <a:cs typeface="+mn-cs"/>
              </a:rPr>
              <a:t> and SDE-VIEWS in ORACLE.</a:t>
            </a:r>
          </a:p>
          <a:p>
            <a:endParaRPr lang="nb-NO" sz="1200" kern="1200" baseline="0" dirty="0" smtClean="0">
              <a:solidFill>
                <a:schemeClr val="tx1"/>
              </a:solidFill>
              <a:latin typeface="+mn-lt"/>
              <a:ea typeface="+mn-ea"/>
              <a:cs typeface="+mn-cs"/>
            </a:endParaRPr>
          </a:p>
          <a:p>
            <a:r>
              <a:rPr lang="nb-NO" sz="1200" kern="1200" baseline="0" dirty="0" err="1" smtClean="0">
                <a:solidFill>
                  <a:schemeClr val="tx1"/>
                </a:solidFill>
                <a:latin typeface="+mn-lt"/>
                <a:ea typeface="+mn-ea"/>
                <a:cs typeface="+mn-cs"/>
              </a:rPr>
              <a:t>Infrastrucure</a:t>
            </a:r>
            <a:r>
              <a:rPr lang="nb-NO" sz="1200" kern="1200" baseline="0" dirty="0" smtClean="0">
                <a:solidFill>
                  <a:schemeClr val="tx1"/>
                </a:solidFill>
                <a:latin typeface="+mn-lt"/>
                <a:ea typeface="+mn-ea"/>
                <a:cs typeface="+mn-cs"/>
              </a:rPr>
              <a:t> (2 servers: </a:t>
            </a:r>
            <a:r>
              <a:rPr lang="nb-NO" sz="1200" kern="1200" baseline="0" dirty="0" err="1" smtClean="0">
                <a:solidFill>
                  <a:schemeClr val="tx1"/>
                </a:solidFill>
                <a:latin typeface="+mn-lt"/>
                <a:ea typeface="+mn-ea"/>
                <a:cs typeface="+mn-cs"/>
              </a:rPr>
              <a:t>test/migration</a:t>
            </a:r>
            <a:r>
              <a:rPr lang="nb-NO" sz="1200" kern="1200" baseline="0" dirty="0" smtClean="0">
                <a:solidFill>
                  <a:schemeClr val="tx1"/>
                </a:solidFill>
                <a:latin typeface="+mn-lt"/>
                <a:ea typeface="+mn-ea"/>
                <a:cs typeface="+mn-cs"/>
              </a:rPr>
              <a:t> + </a:t>
            </a:r>
            <a:r>
              <a:rPr lang="nb-NO" sz="1200" kern="1200" baseline="0" dirty="0" err="1" smtClean="0">
                <a:solidFill>
                  <a:schemeClr val="tx1"/>
                </a:solidFill>
                <a:latin typeface="+mn-lt"/>
                <a:ea typeface="+mn-ea"/>
                <a:cs typeface="+mn-cs"/>
              </a:rPr>
              <a:t>prod</a:t>
            </a:r>
            <a:r>
              <a:rPr lang="nb-NO" sz="1200" kern="1200" baseline="0" dirty="0" smtClean="0">
                <a:solidFill>
                  <a:schemeClr val="tx1"/>
                </a:solidFill>
                <a:latin typeface="+mn-lt"/>
                <a:ea typeface="+mn-ea"/>
                <a:cs typeface="+mn-cs"/>
              </a:rPr>
              <a:t>) </a:t>
            </a:r>
          </a:p>
          <a:p>
            <a:r>
              <a:rPr lang="nb-NO" sz="1200" kern="1200" baseline="0" dirty="0" smtClean="0">
                <a:solidFill>
                  <a:schemeClr val="tx1"/>
                </a:solidFill>
                <a:latin typeface="+mn-lt"/>
                <a:ea typeface="+mn-ea"/>
                <a:cs typeface="+mn-cs"/>
              </a:rPr>
              <a:t>• FME Server 2011 SP3 (SAFE) </a:t>
            </a:r>
          </a:p>
          <a:p>
            <a:r>
              <a:rPr lang="nb-NO" sz="1200" kern="1200" baseline="0" dirty="0" smtClean="0">
                <a:solidFill>
                  <a:schemeClr val="tx1"/>
                </a:solidFill>
                <a:latin typeface="+mn-lt"/>
                <a:ea typeface="+mn-ea"/>
                <a:cs typeface="+mn-cs"/>
              </a:rPr>
              <a:t>• FME </a:t>
            </a:r>
            <a:r>
              <a:rPr lang="nb-NO" sz="1200" kern="1200" baseline="0" dirty="0" err="1" smtClean="0">
                <a:solidFill>
                  <a:schemeClr val="tx1"/>
                </a:solidFill>
                <a:latin typeface="+mn-lt"/>
                <a:ea typeface="+mn-ea"/>
                <a:cs typeface="+mn-cs"/>
              </a:rPr>
              <a:t>Desktop</a:t>
            </a:r>
            <a:r>
              <a:rPr lang="nb-NO" sz="1200" kern="1200" baseline="0" dirty="0" smtClean="0">
                <a:solidFill>
                  <a:schemeClr val="tx1"/>
                </a:solidFill>
                <a:latin typeface="+mn-lt"/>
                <a:ea typeface="+mn-ea"/>
                <a:cs typeface="+mn-cs"/>
              </a:rPr>
              <a:t> 2011 SP3 (SAFE) </a:t>
            </a:r>
          </a:p>
          <a:p>
            <a:r>
              <a:rPr lang="nb-NO" sz="1200" kern="1200" baseline="0" dirty="0" smtClean="0">
                <a:solidFill>
                  <a:schemeClr val="tx1"/>
                </a:solidFill>
                <a:latin typeface="+mn-lt"/>
                <a:ea typeface="+mn-ea"/>
                <a:cs typeface="+mn-cs"/>
              </a:rPr>
              <a:t>• </a:t>
            </a:r>
            <a:r>
              <a:rPr lang="nb-NO" sz="1200" kern="1200" baseline="0" dirty="0" err="1" smtClean="0">
                <a:solidFill>
                  <a:schemeClr val="tx1"/>
                </a:solidFill>
                <a:latin typeface="+mn-lt"/>
                <a:ea typeface="+mn-ea"/>
                <a:cs typeface="+mn-cs"/>
              </a:rPr>
              <a:t>GeoSOSI</a:t>
            </a:r>
            <a:r>
              <a:rPr lang="nb-NO" sz="1200" kern="1200" baseline="0" dirty="0" smtClean="0">
                <a:solidFill>
                  <a:schemeClr val="tx1"/>
                </a:solidFill>
                <a:latin typeface="+mn-lt"/>
                <a:ea typeface="+mn-ea"/>
                <a:cs typeface="+mn-cs"/>
              </a:rPr>
              <a:t> Professional (</a:t>
            </a:r>
            <a:r>
              <a:rPr lang="nb-NO" sz="1200" kern="1200" baseline="0" dirty="0" err="1" smtClean="0">
                <a:solidFill>
                  <a:schemeClr val="tx1"/>
                </a:solidFill>
                <a:latin typeface="+mn-lt"/>
                <a:ea typeface="+mn-ea"/>
                <a:cs typeface="+mn-cs"/>
              </a:rPr>
              <a:t>Geodata</a:t>
            </a:r>
            <a:r>
              <a:rPr lang="nb-NO" sz="1200" kern="1200" baseline="0" dirty="0" smtClean="0">
                <a:solidFill>
                  <a:schemeClr val="tx1"/>
                </a:solidFill>
                <a:latin typeface="+mn-lt"/>
                <a:ea typeface="+mn-ea"/>
                <a:cs typeface="+mn-cs"/>
              </a:rPr>
              <a:t> AS) </a:t>
            </a:r>
          </a:p>
          <a:p>
            <a:r>
              <a:rPr lang="nb-NO" sz="1200" kern="1200" baseline="0" dirty="0" smtClean="0">
                <a:solidFill>
                  <a:schemeClr val="tx1"/>
                </a:solidFill>
                <a:latin typeface="+mn-lt"/>
                <a:ea typeface="+mn-ea"/>
                <a:cs typeface="+mn-cs"/>
              </a:rPr>
              <a:t>• </a:t>
            </a:r>
            <a:r>
              <a:rPr lang="nb-NO" sz="1200" kern="1200" baseline="0" dirty="0" err="1" smtClean="0">
                <a:solidFill>
                  <a:schemeClr val="tx1"/>
                </a:solidFill>
                <a:latin typeface="+mn-lt"/>
                <a:ea typeface="+mn-ea"/>
                <a:cs typeface="+mn-cs"/>
              </a:rPr>
              <a:t>ArcGIS</a:t>
            </a:r>
            <a:r>
              <a:rPr lang="nb-NO" sz="1200" kern="1200" baseline="0" dirty="0" smtClean="0">
                <a:solidFill>
                  <a:schemeClr val="tx1"/>
                </a:solidFill>
                <a:latin typeface="+mn-lt"/>
                <a:ea typeface="+mn-ea"/>
                <a:cs typeface="+mn-cs"/>
              </a:rPr>
              <a:t> </a:t>
            </a:r>
            <a:r>
              <a:rPr lang="nb-NO" sz="1200" kern="1200" baseline="0" dirty="0" err="1" smtClean="0">
                <a:solidFill>
                  <a:schemeClr val="tx1"/>
                </a:solidFill>
                <a:latin typeface="+mn-lt"/>
                <a:ea typeface="+mn-ea"/>
                <a:cs typeface="+mn-cs"/>
              </a:rPr>
              <a:t>Desktop</a:t>
            </a:r>
            <a:r>
              <a:rPr lang="nb-NO" sz="1200" kern="1200" baseline="0" dirty="0" smtClean="0">
                <a:solidFill>
                  <a:schemeClr val="tx1"/>
                </a:solidFill>
                <a:latin typeface="+mn-lt"/>
                <a:ea typeface="+mn-ea"/>
                <a:cs typeface="+mn-cs"/>
              </a:rPr>
              <a:t> 10.x (ESRI) </a:t>
            </a:r>
          </a:p>
          <a:p>
            <a:r>
              <a:rPr lang="nb-NO" sz="1200" kern="1200" baseline="0" dirty="0" smtClean="0">
                <a:solidFill>
                  <a:schemeClr val="tx1"/>
                </a:solidFill>
                <a:latin typeface="+mn-lt"/>
                <a:ea typeface="+mn-ea"/>
                <a:cs typeface="+mn-cs"/>
              </a:rPr>
              <a:t>• </a:t>
            </a:r>
            <a:r>
              <a:rPr lang="nb-NO" sz="1200" kern="1200" baseline="0" dirty="0" err="1" smtClean="0">
                <a:solidFill>
                  <a:schemeClr val="tx1"/>
                </a:solidFill>
                <a:latin typeface="+mn-lt"/>
                <a:ea typeface="+mn-ea"/>
                <a:cs typeface="+mn-cs"/>
              </a:rPr>
              <a:t>Tomcat</a:t>
            </a:r>
            <a:r>
              <a:rPr lang="nb-NO" sz="1200" kern="1200" baseline="0" dirty="0" smtClean="0">
                <a:solidFill>
                  <a:schemeClr val="tx1"/>
                </a:solidFill>
                <a:latin typeface="+mn-lt"/>
                <a:ea typeface="+mn-ea"/>
                <a:cs typeface="+mn-cs"/>
              </a:rPr>
              <a:t> 6.x / Java 6.x (</a:t>
            </a:r>
            <a:r>
              <a:rPr lang="nb-NO" sz="1200" kern="1200" baseline="0" dirty="0" err="1" smtClean="0">
                <a:solidFill>
                  <a:schemeClr val="tx1"/>
                </a:solidFill>
                <a:latin typeface="+mn-lt"/>
                <a:ea typeface="+mn-ea"/>
                <a:cs typeface="+mn-cs"/>
              </a:rPr>
              <a:t>Open</a:t>
            </a:r>
            <a:r>
              <a:rPr lang="nb-NO" sz="1200" kern="1200" baseline="0" dirty="0" smtClean="0">
                <a:solidFill>
                  <a:schemeClr val="tx1"/>
                </a:solidFill>
                <a:latin typeface="+mn-lt"/>
                <a:ea typeface="+mn-ea"/>
                <a:cs typeface="+mn-cs"/>
              </a:rPr>
              <a:t> </a:t>
            </a:r>
            <a:r>
              <a:rPr lang="nb-NO" sz="1200" kern="1200" baseline="0" dirty="0" err="1" smtClean="0">
                <a:solidFill>
                  <a:schemeClr val="tx1"/>
                </a:solidFill>
                <a:latin typeface="+mn-lt"/>
                <a:ea typeface="+mn-ea"/>
                <a:cs typeface="+mn-cs"/>
              </a:rPr>
              <a:t>source</a:t>
            </a:r>
            <a:r>
              <a:rPr lang="nb-NO" sz="1200" kern="1200" baseline="0" dirty="0" smtClean="0">
                <a:solidFill>
                  <a:schemeClr val="tx1"/>
                </a:solidFill>
                <a:latin typeface="+mn-lt"/>
                <a:ea typeface="+mn-ea"/>
                <a:cs typeface="+mn-cs"/>
              </a:rPr>
              <a:t>) </a:t>
            </a:r>
          </a:p>
          <a:p>
            <a:r>
              <a:rPr lang="nb-NO" sz="1200" kern="1200" baseline="0" dirty="0" smtClean="0">
                <a:solidFill>
                  <a:schemeClr val="tx1"/>
                </a:solidFill>
                <a:latin typeface="+mn-lt"/>
                <a:ea typeface="+mn-ea"/>
                <a:cs typeface="+mn-cs"/>
              </a:rPr>
              <a:t>• NGU </a:t>
            </a:r>
            <a:r>
              <a:rPr lang="nb-NO" sz="1200" kern="1200" baseline="0" dirty="0" err="1" smtClean="0">
                <a:solidFill>
                  <a:schemeClr val="tx1"/>
                </a:solidFill>
                <a:latin typeface="+mn-lt"/>
                <a:ea typeface="+mn-ea"/>
                <a:cs typeface="+mn-cs"/>
              </a:rPr>
              <a:t>python-script</a:t>
            </a:r>
            <a:r>
              <a:rPr lang="nb-NO" sz="1200" kern="1200" baseline="0" dirty="0" smtClean="0">
                <a:solidFill>
                  <a:schemeClr val="tx1"/>
                </a:solidFill>
                <a:latin typeface="+mn-lt"/>
                <a:ea typeface="+mn-ea"/>
                <a:cs typeface="+mn-cs"/>
              </a:rPr>
              <a:t> for </a:t>
            </a:r>
            <a:r>
              <a:rPr lang="nb-NO" sz="1200" kern="1200" baseline="0" dirty="0" err="1" smtClean="0">
                <a:solidFill>
                  <a:schemeClr val="tx1"/>
                </a:solidFill>
                <a:latin typeface="+mn-lt"/>
                <a:ea typeface="+mn-ea"/>
                <a:cs typeface="+mn-cs"/>
              </a:rPr>
              <a:t>managing</a:t>
            </a:r>
            <a:r>
              <a:rPr lang="nb-NO" sz="1200" kern="1200" baseline="0" dirty="0" smtClean="0">
                <a:solidFill>
                  <a:schemeClr val="tx1"/>
                </a:solidFill>
                <a:latin typeface="+mn-lt"/>
                <a:ea typeface="+mn-ea"/>
                <a:cs typeface="+mn-cs"/>
              </a:rPr>
              <a:t> </a:t>
            </a:r>
            <a:r>
              <a:rPr lang="nb-NO" sz="1200" kern="1200" baseline="0" dirty="0" err="1" smtClean="0">
                <a:solidFill>
                  <a:schemeClr val="tx1"/>
                </a:solidFill>
                <a:latin typeface="+mn-lt"/>
                <a:ea typeface="+mn-ea"/>
                <a:cs typeface="+mn-cs"/>
              </a:rPr>
              <a:t>attachements</a:t>
            </a:r>
            <a:endParaRPr lang="nb-NO" sz="1200" kern="1200" baseline="0" dirty="0" smtClean="0">
              <a:solidFill>
                <a:schemeClr val="tx1"/>
              </a:solidFill>
              <a:latin typeface="+mn-lt"/>
              <a:ea typeface="+mn-ea"/>
              <a:cs typeface="+mn-cs"/>
            </a:endParaRPr>
          </a:p>
          <a:p>
            <a:endParaRPr lang="nb-NO" sz="1200" kern="1200" baseline="0" dirty="0" smtClean="0">
              <a:solidFill>
                <a:schemeClr val="tx1"/>
              </a:solidFill>
              <a:latin typeface="+mn-lt"/>
              <a:ea typeface="+mn-ea"/>
              <a:cs typeface="+mn-cs"/>
            </a:endParaRPr>
          </a:p>
          <a:p>
            <a:endParaRPr lang="en-GB" noProof="0" dirty="0" smtClean="0"/>
          </a:p>
          <a:p>
            <a:endParaRPr lang="en-GB" noProof="0" dirty="0"/>
          </a:p>
        </p:txBody>
      </p:sp>
      <p:sp>
        <p:nvSpPr>
          <p:cNvPr id="4" name="Plassholder for lysbildenummer 3"/>
          <p:cNvSpPr>
            <a:spLocks noGrp="1"/>
          </p:cNvSpPr>
          <p:nvPr>
            <p:ph type="sldNum" sz="quarter" idx="10"/>
          </p:nvPr>
        </p:nvSpPr>
        <p:spPr/>
        <p:txBody>
          <a:bodyPr/>
          <a:lstStyle/>
          <a:p>
            <a:pPr>
              <a:defRPr/>
            </a:pPr>
            <a:fld id="{895919DC-BFA6-4C14-AD34-4BCB69D2126A}" type="slidenum">
              <a:rPr lang="nb-NO" smtClean="0"/>
              <a:pPr>
                <a:defRPr/>
              </a:pPr>
              <a:t>11</a:t>
            </a:fld>
            <a:endParaRPr lang="nb-NO"/>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z="1200" kern="1200" baseline="0" dirty="0" smtClean="0">
                <a:solidFill>
                  <a:schemeClr val="tx1"/>
                </a:solidFill>
                <a:latin typeface="+mn-lt"/>
                <a:ea typeface="+mn-ea"/>
                <a:cs typeface="+mn-cs"/>
              </a:rPr>
              <a:t>Most </a:t>
            </a:r>
            <a:r>
              <a:rPr lang="nb-NO" sz="1200" kern="1200" baseline="0" dirty="0" err="1" smtClean="0">
                <a:solidFill>
                  <a:schemeClr val="tx1"/>
                </a:solidFill>
                <a:latin typeface="+mn-lt"/>
                <a:ea typeface="+mn-ea"/>
                <a:cs typeface="+mn-cs"/>
              </a:rPr>
              <a:t>are</a:t>
            </a:r>
            <a:r>
              <a:rPr lang="nb-NO" sz="1200" kern="1200" baseline="0" dirty="0" smtClean="0">
                <a:solidFill>
                  <a:schemeClr val="tx1"/>
                </a:solidFill>
                <a:latin typeface="+mn-lt"/>
                <a:ea typeface="+mn-ea"/>
                <a:cs typeface="+mn-cs"/>
              </a:rPr>
              <a:t> </a:t>
            </a:r>
            <a:r>
              <a:rPr lang="nb-NO" sz="1200" kern="1200" baseline="0" dirty="0" err="1" smtClean="0">
                <a:solidFill>
                  <a:schemeClr val="tx1"/>
                </a:solidFill>
                <a:latin typeface="+mn-lt"/>
                <a:ea typeface="+mn-ea"/>
                <a:cs typeface="+mn-cs"/>
              </a:rPr>
              <a:t>implemented</a:t>
            </a:r>
            <a:r>
              <a:rPr lang="nb-NO" sz="1200" kern="1200" baseline="0" dirty="0" smtClean="0">
                <a:solidFill>
                  <a:schemeClr val="tx1"/>
                </a:solidFill>
                <a:latin typeface="+mn-lt"/>
                <a:ea typeface="+mn-ea"/>
                <a:cs typeface="+mn-cs"/>
              </a:rPr>
              <a:t> </a:t>
            </a:r>
            <a:r>
              <a:rPr lang="nb-NO" sz="1200" kern="1200" baseline="0" dirty="0" err="1" smtClean="0">
                <a:solidFill>
                  <a:schemeClr val="tx1"/>
                </a:solidFill>
                <a:latin typeface="+mn-lt"/>
                <a:ea typeface="+mn-ea"/>
                <a:cs typeface="+mn-cs"/>
              </a:rPr>
              <a:t>using</a:t>
            </a:r>
            <a:r>
              <a:rPr lang="nb-NO" sz="1200" kern="1200" baseline="0" dirty="0" smtClean="0">
                <a:solidFill>
                  <a:schemeClr val="tx1"/>
                </a:solidFill>
                <a:latin typeface="+mn-lt"/>
                <a:ea typeface="+mn-ea"/>
                <a:cs typeface="+mn-cs"/>
              </a:rPr>
              <a:t> J</a:t>
            </a:r>
            <a:r>
              <a:rPr lang="nn-NO" sz="1200" kern="1200" baseline="0" dirty="0" smtClean="0">
                <a:solidFill>
                  <a:schemeClr val="tx1"/>
                </a:solidFill>
                <a:latin typeface="+mn-lt"/>
                <a:ea typeface="+mn-ea"/>
                <a:cs typeface="+mn-cs"/>
              </a:rPr>
              <a:t>ava og Java </a:t>
            </a:r>
            <a:r>
              <a:rPr lang="nn-NO" sz="1200" kern="1200" baseline="0" dirty="0" err="1" smtClean="0">
                <a:solidFill>
                  <a:schemeClr val="tx1"/>
                </a:solidFill>
                <a:latin typeface="+mn-lt"/>
                <a:ea typeface="+mn-ea"/>
                <a:cs typeface="+mn-cs"/>
              </a:rPr>
              <a:t>Servlets</a:t>
            </a:r>
            <a:r>
              <a:rPr lang="nn-NO" sz="1200" kern="1200" baseline="0" dirty="0" smtClean="0">
                <a:solidFill>
                  <a:schemeClr val="tx1"/>
                </a:solidFill>
                <a:latin typeface="+mn-lt"/>
                <a:ea typeface="+mn-ea"/>
                <a:cs typeface="+mn-cs"/>
              </a:rPr>
              <a:t>. </a:t>
            </a:r>
            <a:r>
              <a:rPr lang="nb-NO" sz="1200" kern="1200" baseline="0" dirty="0" smtClean="0">
                <a:solidFill>
                  <a:schemeClr val="tx1"/>
                </a:solidFill>
                <a:latin typeface="+mn-lt"/>
                <a:ea typeface="+mn-ea"/>
                <a:cs typeface="+mn-cs"/>
              </a:rPr>
              <a:t>JSP/JSTL, </a:t>
            </a:r>
            <a:r>
              <a:rPr lang="nb-NO" sz="1200" kern="1200" baseline="0" dirty="0" err="1" smtClean="0">
                <a:solidFill>
                  <a:schemeClr val="tx1"/>
                </a:solidFill>
                <a:latin typeface="+mn-lt"/>
                <a:ea typeface="+mn-ea"/>
                <a:cs typeface="+mn-cs"/>
              </a:rPr>
              <a:t>Javascript</a:t>
            </a:r>
            <a:r>
              <a:rPr lang="nb-NO" sz="1200" kern="1200" baseline="0" dirty="0" smtClean="0">
                <a:solidFill>
                  <a:schemeClr val="tx1"/>
                </a:solidFill>
                <a:latin typeface="+mn-lt"/>
                <a:ea typeface="+mn-ea"/>
                <a:cs typeface="+mn-cs"/>
              </a:rPr>
              <a:t> and CSS in </a:t>
            </a:r>
            <a:r>
              <a:rPr lang="nb-NO" sz="1200" kern="1200" baseline="0" dirty="0" err="1" smtClean="0">
                <a:solidFill>
                  <a:schemeClr val="tx1"/>
                </a:solidFill>
                <a:latin typeface="+mn-lt"/>
                <a:ea typeface="+mn-ea"/>
                <a:cs typeface="+mn-cs"/>
              </a:rPr>
              <a:t>presentation</a:t>
            </a:r>
            <a:r>
              <a:rPr lang="nb-NO" sz="1200" kern="1200" baseline="0" dirty="0" smtClean="0">
                <a:solidFill>
                  <a:schemeClr val="tx1"/>
                </a:solidFill>
                <a:latin typeface="+mn-lt"/>
                <a:ea typeface="+mn-ea"/>
                <a:cs typeface="+mn-cs"/>
              </a:rPr>
              <a:t>. MVC </a:t>
            </a:r>
            <a:r>
              <a:rPr lang="nb-NO" sz="1200" kern="1200" baseline="0" dirty="0" err="1" smtClean="0">
                <a:solidFill>
                  <a:schemeClr val="tx1"/>
                </a:solidFill>
                <a:latin typeface="+mn-lt"/>
                <a:ea typeface="+mn-ea"/>
                <a:cs typeface="+mn-cs"/>
              </a:rPr>
              <a:t>designpattern</a:t>
            </a:r>
            <a:r>
              <a:rPr lang="nb-NO" sz="1200" kern="1200" baseline="0" dirty="0" smtClean="0">
                <a:solidFill>
                  <a:schemeClr val="tx1"/>
                </a:solidFill>
                <a:latin typeface="+mn-lt"/>
                <a:ea typeface="+mn-ea"/>
                <a:cs typeface="+mn-cs"/>
              </a:rPr>
              <a:t> (</a:t>
            </a:r>
            <a:r>
              <a:rPr lang="nb-NO" sz="1200" kern="1200" baseline="0" dirty="0" err="1" smtClean="0">
                <a:solidFill>
                  <a:schemeClr val="tx1"/>
                </a:solidFill>
                <a:latin typeface="+mn-lt"/>
                <a:ea typeface="+mn-ea"/>
                <a:cs typeface="+mn-cs"/>
              </a:rPr>
              <a:t>Model</a:t>
            </a:r>
            <a:r>
              <a:rPr lang="nb-NO" sz="1200" kern="1200" baseline="0" dirty="0" smtClean="0">
                <a:solidFill>
                  <a:schemeClr val="tx1"/>
                </a:solidFill>
                <a:latin typeface="+mn-lt"/>
                <a:ea typeface="+mn-ea"/>
                <a:cs typeface="+mn-cs"/>
              </a:rPr>
              <a:t> </a:t>
            </a:r>
            <a:r>
              <a:rPr lang="nb-NO" sz="1200" kern="1200" baseline="0" dirty="0" err="1" smtClean="0">
                <a:solidFill>
                  <a:schemeClr val="tx1"/>
                </a:solidFill>
                <a:latin typeface="+mn-lt"/>
                <a:ea typeface="+mn-ea"/>
                <a:cs typeface="+mn-cs"/>
              </a:rPr>
              <a:t>View</a:t>
            </a:r>
            <a:r>
              <a:rPr lang="nb-NO" sz="1200" kern="1200" baseline="0" dirty="0" smtClean="0">
                <a:solidFill>
                  <a:schemeClr val="tx1"/>
                </a:solidFill>
                <a:latin typeface="+mn-lt"/>
                <a:ea typeface="+mn-ea"/>
                <a:cs typeface="+mn-cs"/>
              </a:rPr>
              <a:t> </a:t>
            </a:r>
            <a:r>
              <a:rPr lang="nb-NO" sz="1200" kern="1200" baseline="0" dirty="0" err="1" smtClean="0">
                <a:solidFill>
                  <a:schemeClr val="tx1"/>
                </a:solidFill>
                <a:latin typeface="+mn-lt"/>
                <a:ea typeface="+mn-ea"/>
                <a:cs typeface="+mn-cs"/>
              </a:rPr>
              <a:t>Controller</a:t>
            </a:r>
            <a:r>
              <a:rPr lang="nb-NO" sz="1200" kern="1200" baseline="0" dirty="0" smtClean="0">
                <a:solidFill>
                  <a:schemeClr val="tx1"/>
                </a:solidFill>
                <a:latin typeface="+mn-lt"/>
                <a:ea typeface="+mn-ea"/>
                <a:cs typeface="+mn-cs"/>
              </a:rPr>
              <a:t>) </a:t>
            </a:r>
          </a:p>
          <a:p>
            <a:endParaRPr lang="nb-NO" sz="1200" kern="1200" baseline="0" dirty="0" smtClean="0">
              <a:solidFill>
                <a:schemeClr val="tx1"/>
              </a:solidFill>
              <a:latin typeface="+mn-lt"/>
              <a:ea typeface="+mn-ea"/>
              <a:cs typeface="+mn-cs"/>
            </a:endParaRPr>
          </a:p>
          <a:p>
            <a:r>
              <a:rPr lang="nb-NO" sz="1200" kern="1200" baseline="0" dirty="0" smtClean="0">
                <a:solidFill>
                  <a:schemeClr val="tx1"/>
                </a:solidFill>
                <a:latin typeface="+mn-lt"/>
                <a:ea typeface="+mn-ea"/>
                <a:cs typeface="+mn-cs"/>
              </a:rPr>
              <a:t>Most </a:t>
            </a:r>
            <a:r>
              <a:rPr lang="nb-NO" sz="1200" kern="1200" baseline="0" dirty="0" err="1" smtClean="0">
                <a:solidFill>
                  <a:schemeClr val="tx1"/>
                </a:solidFill>
                <a:latin typeface="+mn-lt"/>
                <a:ea typeface="+mn-ea"/>
                <a:cs typeface="+mn-cs"/>
              </a:rPr>
              <a:t>important</a:t>
            </a:r>
            <a:r>
              <a:rPr lang="nb-NO" sz="1200" kern="1200" baseline="0" dirty="0" smtClean="0">
                <a:solidFill>
                  <a:schemeClr val="tx1"/>
                </a:solidFill>
                <a:latin typeface="+mn-lt"/>
                <a:ea typeface="+mn-ea"/>
                <a:cs typeface="+mn-cs"/>
              </a:rPr>
              <a:t> Java </a:t>
            </a:r>
            <a:r>
              <a:rPr lang="nb-NO" sz="1200" kern="1200" baseline="0" dirty="0" err="1" smtClean="0">
                <a:solidFill>
                  <a:schemeClr val="tx1"/>
                </a:solidFill>
                <a:latin typeface="+mn-lt"/>
                <a:ea typeface="+mn-ea"/>
                <a:cs typeface="+mn-cs"/>
              </a:rPr>
              <a:t>frameworks</a:t>
            </a:r>
            <a:r>
              <a:rPr lang="nb-NO" sz="1200" kern="1200" baseline="0" dirty="0" smtClean="0">
                <a:solidFill>
                  <a:schemeClr val="tx1"/>
                </a:solidFill>
                <a:latin typeface="+mn-lt"/>
                <a:ea typeface="+mn-ea"/>
                <a:cs typeface="+mn-cs"/>
              </a:rPr>
              <a:t> (</a:t>
            </a:r>
            <a:r>
              <a:rPr lang="nb-NO" sz="1200" kern="1200" baseline="0" dirty="0" err="1" smtClean="0">
                <a:solidFill>
                  <a:schemeClr val="tx1"/>
                </a:solidFill>
                <a:latin typeface="+mn-lt"/>
                <a:ea typeface="+mn-ea"/>
                <a:cs typeface="+mn-cs"/>
              </a:rPr>
              <a:t>pom.xml</a:t>
            </a:r>
            <a:r>
              <a:rPr lang="nb-NO" sz="1200" kern="1200" baseline="0" dirty="0" smtClean="0">
                <a:solidFill>
                  <a:schemeClr val="tx1"/>
                </a:solidFill>
                <a:latin typeface="+mn-lt"/>
                <a:ea typeface="+mn-ea"/>
                <a:cs typeface="+mn-cs"/>
              </a:rPr>
              <a:t>): </a:t>
            </a:r>
          </a:p>
          <a:p>
            <a:r>
              <a:rPr lang="nb-NO" sz="1200" kern="1200" baseline="0" dirty="0" smtClean="0">
                <a:solidFill>
                  <a:schemeClr val="tx1"/>
                </a:solidFill>
                <a:latin typeface="+mn-lt"/>
                <a:ea typeface="+mn-ea"/>
                <a:cs typeface="+mn-cs"/>
              </a:rPr>
              <a:t>• Spring; </a:t>
            </a:r>
            <a:r>
              <a:rPr lang="nb-NO" sz="1200" kern="1200" baseline="0" dirty="0" err="1" smtClean="0">
                <a:solidFill>
                  <a:schemeClr val="tx1"/>
                </a:solidFill>
                <a:latin typeface="+mn-lt"/>
                <a:ea typeface="+mn-ea"/>
                <a:cs typeface="+mn-cs"/>
              </a:rPr>
              <a:t>Core</a:t>
            </a:r>
            <a:r>
              <a:rPr lang="nb-NO" sz="1200" kern="1200" baseline="0" dirty="0" smtClean="0">
                <a:solidFill>
                  <a:schemeClr val="tx1"/>
                </a:solidFill>
                <a:latin typeface="+mn-lt"/>
                <a:ea typeface="+mn-ea"/>
                <a:cs typeface="+mn-cs"/>
              </a:rPr>
              <a:t>, </a:t>
            </a:r>
            <a:r>
              <a:rPr lang="nb-NO" sz="1200" kern="1200" baseline="0" dirty="0" err="1" smtClean="0">
                <a:solidFill>
                  <a:schemeClr val="tx1"/>
                </a:solidFill>
                <a:latin typeface="+mn-lt"/>
                <a:ea typeface="+mn-ea"/>
                <a:cs typeface="+mn-cs"/>
              </a:rPr>
              <a:t>Webflow</a:t>
            </a:r>
            <a:r>
              <a:rPr lang="nb-NO" sz="1200" kern="1200" baseline="0" dirty="0" smtClean="0">
                <a:solidFill>
                  <a:schemeClr val="tx1"/>
                </a:solidFill>
                <a:latin typeface="+mn-lt"/>
                <a:ea typeface="+mn-ea"/>
                <a:cs typeface="+mn-cs"/>
              </a:rPr>
              <a:t> and Security </a:t>
            </a:r>
          </a:p>
          <a:p>
            <a:r>
              <a:rPr lang="nb-NO" sz="1200" kern="1200" baseline="0" dirty="0" smtClean="0">
                <a:solidFill>
                  <a:schemeClr val="tx1"/>
                </a:solidFill>
                <a:latin typeface="+mn-lt"/>
                <a:ea typeface="+mn-ea"/>
                <a:cs typeface="+mn-cs"/>
              </a:rPr>
              <a:t>• JSP, JSTL, Java </a:t>
            </a:r>
            <a:r>
              <a:rPr lang="nb-NO" sz="1200" kern="1200" baseline="0" dirty="0" err="1" smtClean="0">
                <a:solidFill>
                  <a:schemeClr val="tx1"/>
                </a:solidFill>
                <a:latin typeface="+mn-lt"/>
                <a:ea typeface="+mn-ea"/>
                <a:cs typeface="+mn-cs"/>
              </a:rPr>
              <a:t>Servlets</a:t>
            </a:r>
            <a:r>
              <a:rPr lang="nb-NO" sz="1200" kern="1200" baseline="0" dirty="0" smtClean="0">
                <a:solidFill>
                  <a:schemeClr val="tx1"/>
                </a:solidFill>
                <a:latin typeface="+mn-lt"/>
                <a:ea typeface="+mn-ea"/>
                <a:cs typeface="+mn-cs"/>
              </a:rPr>
              <a:t> </a:t>
            </a:r>
          </a:p>
          <a:p>
            <a:r>
              <a:rPr lang="nb-NO" sz="1200" kern="1200" baseline="0" dirty="0" smtClean="0">
                <a:solidFill>
                  <a:schemeClr val="tx1"/>
                </a:solidFill>
                <a:latin typeface="+mn-lt"/>
                <a:ea typeface="+mn-ea"/>
                <a:cs typeface="+mn-cs"/>
              </a:rPr>
              <a:t>• </a:t>
            </a:r>
            <a:r>
              <a:rPr lang="nb-NO" sz="1200" kern="1200" baseline="0" dirty="0" err="1" smtClean="0">
                <a:solidFill>
                  <a:schemeClr val="tx1"/>
                </a:solidFill>
                <a:latin typeface="+mn-lt"/>
                <a:ea typeface="+mn-ea"/>
                <a:cs typeface="+mn-cs"/>
              </a:rPr>
              <a:t>Apache</a:t>
            </a:r>
            <a:r>
              <a:rPr lang="nb-NO" sz="1200" kern="1200" baseline="0" dirty="0" smtClean="0">
                <a:solidFill>
                  <a:schemeClr val="tx1"/>
                </a:solidFill>
                <a:latin typeface="+mn-lt"/>
                <a:ea typeface="+mn-ea"/>
                <a:cs typeface="+mn-cs"/>
              </a:rPr>
              <a:t> </a:t>
            </a:r>
            <a:r>
              <a:rPr lang="nb-NO" sz="1200" kern="1200" baseline="0" dirty="0" err="1" smtClean="0">
                <a:solidFill>
                  <a:schemeClr val="tx1"/>
                </a:solidFill>
                <a:latin typeface="+mn-lt"/>
                <a:ea typeface="+mn-ea"/>
                <a:cs typeface="+mn-cs"/>
              </a:rPr>
              <a:t>commons</a:t>
            </a:r>
            <a:r>
              <a:rPr lang="nb-NO" sz="1200" kern="1200" baseline="0" dirty="0" smtClean="0">
                <a:solidFill>
                  <a:schemeClr val="tx1"/>
                </a:solidFill>
                <a:latin typeface="+mn-lt"/>
                <a:ea typeface="+mn-ea"/>
                <a:cs typeface="+mn-cs"/>
              </a:rPr>
              <a:t>, </a:t>
            </a:r>
            <a:r>
              <a:rPr lang="nb-NO" sz="1200" kern="1200" baseline="0" dirty="0" err="1" smtClean="0">
                <a:solidFill>
                  <a:schemeClr val="tx1"/>
                </a:solidFill>
                <a:latin typeface="+mn-lt"/>
                <a:ea typeface="+mn-ea"/>
                <a:cs typeface="+mn-cs"/>
              </a:rPr>
              <a:t>Apache</a:t>
            </a:r>
            <a:r>
              <a:rPr lang="nb-NO" sz="1200" kern="1200" baseline="0" dirty="0" smtClean="0">
                <a:solidFill>
                  <a:schemeClr val="tx1"/>
                </a:solidFill>
                <a:latin typeface="+mn-lt"/>
                <a:ea typeface="+mn-ea"/>
                <a:cs typeface="+mn-cs"/>
              </a:rPr>
              <a:t> Tiles, SLF4J, </a:t>
            </a:r>
            <a:r>
              <a:rPr lang="nb-NO" sz="1200" kern="1200" baseline="0" dirty="0" err="1" smtClean="0">
                <a:solidFill>
                  <a:schemeClr val="tx1"/>
                </a:solidFill>
                <a:latin typeface="+mn-lt"/>
                <a:ea typeface="+mn-ea"/>
                <a:cs typeface="+mn-cs"/>
              </a:rPr>
              <a:t>Junit/Mockito</a:t>
            </a:r>
            <a:r>
              <a:rPr lang="nb-NO" sz="1200" kern="1200" baseline="0" dirty="0" smtClean="0">
                <a:solidFill>
                  <a:schemeClr val="tx1"/>
                </a:solidFill>
                <a:latin typeface="+mn-lt"/>
                <a:ea typeface="+mn-ea"/>
                <a:cs typeface="+mn-cs"/>
              </a:rPr>
              <a:t> for testing </a:t>
            </a:r>
          </a:p>
          <a:p>
            <a:r>
              <a:rPr lang="nb-NO" sz="1200" kern="1200" baseline="0" dirty="0" smtClean="0">
                <a:solidFill>
                  <a:schemeClr val="tx1"/>
                </a:solidFill>
                <a:latin typeface="+mn-lt"/>
                <a:ea typeface="+mn-ea"/>
                <a:cs typeface="+mn-cs"/>
              </a:rPr>
              <a:t>• </a:t>
            </a:r>
            <a:r>
              <a:rPr lang="nb-NO" sz="1200" kern="1200" baseline="0" dirty="0" err="1" smtClean="0">
                <a:solidFill>
                  <a:schemeClr val="tx1"/>
                </a:solidFill>
                <a:latin typeface="+mn-lt"/>
                <a:ea typeface="+mn-ea"/>
                <a:cs typeface="+mn-cs"/>
              </a:rPr>
              <a:t>OpenLayers</a:t>
            </a:r>
            <a:endParaRPr lang="nb-NO" sz="1200" kern="1200" baseline="0" dirty="0" smtClean="0">
              <a:solidFill>
                <a:schemeClr val="tx1"/>
              </a:solidFill>
              <a:latin typeface="+mn-lt"/>
              <a:ea typeface="+mn-ea"/>
              <a:cs typeface="+mn-cs"/>
            </a:endParaRPr>
          </a:p>
          <a:p>
            <a:r>
              <a:rPr lang="nb-NO" sz="1200" kern="1200" baseline="0" dirty="0" smtClean="0">
                <a:solidFill>
                  <a:schemeClr val="tx1"/>
                </a:solidFill>
                <a:latin typeface="+mn-lt"/>
                <a:ea typeface="+mn-ea"/>
                <a:cs typeface="+mn-cs"/>
              </a:rPr>
              <a:t>• </a:t>
            </a:r>
            <a:r>
              <a:rPr lang="nb-NO" sz="1200" kern="1200" baseline="0" dirty="0" err="1" smtClean="0">
                <a:solidFill>
                  <a:schemeClr val="tx1"/>
                </a:solidFill>
                <a:latin typeface="+mn-lt"/>
                <a:ea typeface="+mn-ea"/>
                <a:cs typeface="+mn-cs"/>
              </a:rPr>
              <a:t>Jquery</a:t>
            </a:r>
            <a:r>
              <a:rPr lang="nb-NO" sz="1200" kern="1200" baseline="0" dirty="0" smtClean="0">
                <a:solidFill>
                  <a:schemeClr val="tx1"/>
                </a:solidFill>
                <a:latin typeface="+mn-lt"/>
                <a:ea typeface="+mn-ea"/>
                <a:cs typeface="+mn-cs"/>
              </a:rPr>
              <a:t>; </a:t>
            </a:r>
            <a:r>
              <a:rPr lang="nb-NO" sz="1200" kern="1200" baseline="0" dirty="0" err="1" smtClean="0">
                <a:solidFill>
                  <a:schemeClr val="tx1"/>
                </a:solidFill>
                <a:latin typeface="+mn-lt"/>
                <a:ea typeface="+mn-ea"/>
                <a:cs typeface="+mn-cs"/>
              </a:rPr>
              <a:t>UserInterface</a:t>
            </a:r>
            <a:r>
              <a:rPr lang="nb-NO" sz="1200" kern="1200" baseline="0" dirty="0" smtClean="0">
                <a:solidFill>
                  <a:schemeClr val="tx1"/>
                </a:solidFill>
                <a:latin typeface="+mn-lt"/>
                <a:ea typeface="+mn-ea"/>
                <a:cs typeface="+mn-cs"/>
              </a:rPr>
              <a:t>, Form, </a:t>
            </a:r>
            <a:r>
              <a:rPr lang="nb-NO" sz="1200" kern="1200" baseline="0" dirty="0" err="1" smtClean="0">
                <a:solidFill>
                  <a:schemeClr val="tx1"/>
                </a:solidFill>
                <a:latin typeface="+mn-lt"/>
                <a:ea typeface="+mn-ea"/>
                <a:cs typeface="+mn-cs"/>
              </a:rPr>
              <a:t>tabSlideOut</a:t>
            </a:r>
            <a:r>
              <a:rPr lang="nb-NO" sz="1200" kern="1200" baseline="0" dirty="0" smtClean="0">
                <a:solidFill>
                  <a:schemeClr val="tx1"/>
                </a:solidFill>
                <a:latin typeface="+mn-lt"/>
                <a:ea typeface="+mn-ea"/>
                <a:cs typeface="+mn-cs"/>
              </a:rPr>
              <a:t> </a:t>
            </a:r>
          </a:p>
          <a:p>
            <a:r>
              <a:rPr lang="nb-NO" sz="1200" kern="1200" baseline="0" dirty="0" smtClean="0">
                <a:solidFill>
                  <a:schemeClr val="tx1"/>
                </a:solidFill>
                <a:latin typeface="+mn-lt"/>
                <a:ea typeface="+mn-ea"/>
                <a:cs typeface="+mn-cs"/>
              </a:rPr>
              <a:t>• </a:t>
            </a:r>
            <a:r>
              <a:rPr lang="nb-NO" sz="1200" kern="1200" baseline="0" dirty="0" err="1" smtClean="0">
                <a:solidFill>
                  <a:schemeClr val="tx1"/>
                </a:solidFill>
                <a:latin typeface="+mn-lt"/>
                <a:ea typeface="+mn-ea"/>
                <a:cs typeface="+mn-cs"/>
              </a:rPr>
              <a:t>Spry</a:t>
            </a:r>
            <a:r>
              <a:rPr lang="nb-NO" sz="1200" kern="1200" baseline="0" dirty="0" smtClean="0">
                <a:solidFill>
                  <a:schemeClr val="tx1"/>
                </a:solidFill>
                <a:latin typeface="+mn-lt"/>
                <a:ea typeface="+mn-ea"/>
                <a:cs typeface="+mn-cs"/>
              </a:rPr>
              <a:t> </a:t>
            </a:r>
            <a:r>
              <a:rPr lang="nb-NO" sz="1200" kern="1200" baseline="0" dirty="0" err="1" smtClean="0">
                <a:solidFill>
                  <a:schemeClr val="tx1"/>
                </a:solidFill>
                <a:latin typeface="+mn-lt"/>
                <a:ea typeface="+mn-ea"/>
                <a:cs typeface="+mn-cs"/>
              </a:rPr>
              <a:t>Tooltip</a:t>
            </a:r>
            <a:r>
              <a:rPr lang="nb-NO" sz="1200" kern="1200" baseline="0" dirty="0" smtClean="0">
                <a:solidFill>
                  <a:schemeClr val="tx1"/>
                </a:solidFill>
                <a:latin typeface="+mn-lt"/>
                <a:ea typeface="+mn-ea"/>
                <a:cs typeface="+mn-cs"/>
              </a:rPr>
              <a:t> </a:t>
            </a:r>
          </a:p>
          <a:p>
            <a:endParaRPr lang="nb-NO" sz="1200" kern="1200" baseline="0" dirty="0" smtClean="0">
              <a:solidFill>
                <a:schemeClr val="tx1"/>
              </a:solidFill>
              <a:latin typeface="+mn-lt"/>
              <a:ea typeface="+mn-ea"/>
              <a:cs typeface="+mn-cs"/>
            </a:endParaRPr>
          </a:p>
          <a:p>
            <a:endParaRPr lang="en-GB" noProof="0" dirty="0"/>
          </a:p>
        </p:txBody>
      </p:sp>
      <p:sp>
        <p:nvSpPr>
          <p:cNvPr id="4" name="Plassholder for lysbildenummer 3"/>
          <p:cNvSpPr>
            <a:spLocks noGrp="1"/>
          </p:cNvSpPr>
          <p:nvPr>
            <p:ph type="sldNum" sz="quarter" idx="10"/>
          </p:nvPr>
        </p:nvSpPr>
        <p:spPr/>
        <p:txBody>
          <a:bodyPr/>
          <a:lstStyle/>
          <a:p>
            <a:pPr>
              <a:defRPr/>
            </a:pPr>
            <a:fld id="{895919DC-BFA6-4C14-AD34-4BCB69D2126A}" type="slidenum">
              <a:rPr lang="nb-NO" smtClean="0"/>
              <a:pPr>
                <a:defRPr/>
              </a:pPr>
              <a:t>12</a:t>
            </a:fld>
            <a:endParaRPr lang="nb-NO"/>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en-GB" noProof="0" dirty="0" smtClean="0"/>
          </a:p>
          <a:p>
            <a:endParaRPr lang="en-GB" noProof="0" dirty="0"/>
          </a:p>
        </p:txBody>
      </p:sp>
      <p:sp>
        <p:nvSpPr>
          <p:cNvPr id="4" name="Plassholder for lysbildenummer 3"/>
          <p:cNvSpPr>
            <a:spLocks noGrp="1"/>
          </p:cNvSpPr>
          <p:nvPr>
            <p:ph type="sldNum" sz="quarter" idx="10"/>
          </p:nvPr>
        </p:nvSpPr>
        <p:spPr/>
        <p:txBody>
          <a:bodyPr/>
          <a:lstStyle/>
          <a:p>
            <a:pPr>
              <a:defRPr/>
            </a:pPr>
            <a:fld id="{895919DC-BFA6-4C14-AD34-4BCB69D2126A}" type="slidenum">
              <a:rPr lang="nb-NO" smtClean="0"/>
              <a:pPr>
                <a:defRPr/>
              </a:pPr>
              <a:t>13</a:t>
            </a:fld>
            <a:endParaRPr lang="nb-NO"/>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z="1000" b="1" i="0" noProof="0" dirty="0" smtClean="0">
                <a:solidFill>
                  <a:schemeClr val="tx2">
                    <a:lumMod val="75000"/>
                  </a:schemeClr>
                </a:solidFill>
                <a:latin typeface="+mn-lt"/>
                <a:ea typeface="Verdana" pitchFamily="34" charset="0"/>
                <a:cs typeface="Verdana" pitchFamily="34" charset="0"/>
              </a:rPr>
              <a:t>Data integrity:</a:t>
            </a:r>
            <a:r>
              <a:rPr lang="en-GB" sz="1000" b="1" i="0" baseline="0" noProof="0" dirty="0" smtClean="0">
                <a:solidFill>
                  <a:schemeClr val="tx2">
                    <a:lumMod val="75000"/>
                  </a:schemeClr>
                </a:solidFill>
                <a:latin typeface="+mn-lt"/>
                <a:ea typeface="Verdana" pitchFamily="34" charset="0"/>
                <a:cs typeface="Verdana" pitchFamily="34" charset="0"/>
              </a:rPr>
              <a:t>  </a:t>
            </a:r>
            <a:r>
              <a:rPr lang="en-GB" sz="1000" kern="1200" baseline="0" noProof="0" dirty="0" smtClean="0">
                <a:solidFill>
                  <a:schemeClr val="tx1"/>
                </a:solidFill>
                <a:latin typeface="+mn-lt"/>
                <a:ea typeface="+mn-ea"/>
                <a:cs typeface="+mn-cs"/>
              </a:rPr>
              <a:t>Our SDI technology shall integrate with service-oriented architecture (SOA) principles that support existing IT, Web, and geospatial interoperability standards,  including the industry specifications of the Open Geospatial Consortium (OGC). Enhanced security features and policies controlling record-level metadata access ensure the right data is available to the users who need it.</a:t>
            </a:r>
            <a:endParaRPr lang="en-GB" sz="1000" i="0" noProof="0" dirty="0" smtClean="0">
              <a:solidFill>
                <a:schemeClr val="tx2">
                  <a:lumMod val="75000"/>
                </a:schemeClr>
              </a:solidFill>
              <a:latin typeface="+mn-lt"/>
              <a:ea typeface="Verdana" pitchFamily="34" charset="0"/>
              <a:cs typeface="Verdana" pitchFamily="34" charset="0"/>
            </a:endParaRPr>
          </a:p>
          <a:p>
            <a:r>
              <a:rPr lang="nb-NO" sz="1000" dirty="0" smtClean="0">
                <a:latin typeface="+mn-lt"/>
              </a:rPr>
              <a:t/>
            </a:r>
            <a:br>
              <a:rPr lang="nb-NO" sz="1000" dirty="0" smtClean="0">
                <a:latin typeface="+mn-lt"/>
              </a:rPr>
            </a:br>
            <a:r>
              <a:rPr lang="nb-NO" sz="1000" dirty="0" smtClean="0">
                <a:latin typeface="+mn-lt"/>
              </a:rPr>
              <a:t>M</a:t>
            </a:r>
            <a:r>
              <a:rPr lang="en-GB" sz="1000" b="1" noProof="0" dirty="0" smtClean="0">
                <a:latin typeface="+mn-lt"/>
              </a:rPr>
              <a:t>ore</a:t>
            </a:r>
            <a:r>
              <a:rPr lang="en-GB" sz="1000" b="1" baseline="0" noProof="0" dirty="0" smtClean="0">
                <a:latin typeface="+mn-lt"/>
              </a:rPr>
              <a:t> i</a:t>
            </a:r>
            <a:r>
              <a:rPr lang="en-GB" sz="1000" b="1" noProof="0" dirty="0" smtClean="0">
                <a:latin typeface="+mn-lt"/>
              </a:rPr>
              <a:t>ntuitive maps and services</a:t>
            </a:r>
            <a:r>
              <a:rPr lang="en-GB" sz="1000" noProof="0" dirty="0" smtClean="0">
                <a:latin typeface="+mn-lt"/>
              </a:rPr>
              <a:t>: Aiming</a:t>
            </a:r>
            <a:r>
              <a:rPr lang="en-GB" sz="1000" baseline="0" noProof="0" dirty="0" smtClean="0">
                <a:latin typeface="+mn-lt"/>
              </a:rPr>
              <a:t> at being on step 4 at the Stairway of services require more easily accessible information on all levels of society. Knowing the expectation of the younger generation, both the common user and the newly educated university students, will expect institutions like NGU to be technologically up to date and provide maps and services that are intuitive on all types of platforms. </a:t>
            </a:r>
          </a:p>
          <a:p>
            <a:endParaRPr lang="en-GB" sz="1000" baseline="0" noProof="0" dirty="0" smtClean="0">
              <a:latin typeface="+mn-lt"/>
            </a:endParaRPr>
          </a:p>
          <a:p>
            <a:r>
              <a:rPr lang="en-GB" sz="1000" b="1" baseline="0" noProof="0" dirty="0" smtClean="0">
                <a:latin typeface="+mn-lt"/>
              </a:rPr>
              <a:t>Hunting for heads</a:t>
            </a:r>
            <a:r>
              <a:rPr lang="en-GB" sz="1000" baseline="0" noProof="0" dirty="0" smtClean="0">
                <a:latin typeface="+mn-lt"/>
              </a:rPr>
              <a:t>: We have to work continuously toward the Universities and society to make sure we are competitive in recruiting personnel with the acceptable level of competence for NGU. </a:t>
            </a:r>
          </a:p>
        </p:txBody>
      </p:sp>
      <p:sp>
        <p:nvSpPr>
          <p:cNvPr id="4" name="Plassholder for lysbildenummer 3"/>
          <p:cNvSpPr>
            <a:spLocks noGrp="1"/>
          </p:cNvSpPr>
          <p:nvPr>
            <p:ph type="sldNum" sz="quarter" idx="10"/>
          </p:nvPr>
        </p:nvSpPr>
        <p:spPr/>
        <p:txBody>
          <a:bodyPr/>
          <a:lstStyle/>
          <a:p>
            <a:pPr>
              <a:defRPr/>
            </a:pPr>
            <a:fld id="{895919DC-BFA6-4C14-AD34-4BCB69D2126A}" type="slidenum">
              <a:rPr lang="nb-NO" smtClean="0"/>
              <a:pPr>
                <a:defRPr/>
              </a:pPr>
              <a:t>14</a:t>
            </a:fld>
            <a:endParaRPr lang="nb-N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50" i="0" dirty="0" smtClean="0">
                <a:solidFill>
                  <a:schemeClr val="tx2">
                    <a:lumMod val="75000"/>
                  </a:schemeClr>
                </a:solidFill>
                <a:latin typeface="+mn-lt"/>
                <a:ea typeface="Verdana" pitchFamily="34" charset="0"/>
                <a:cs typeface="Verdana" pitchFamily="34" charset="0"/>
              </a:rPr>
              <a:t>institutional arrangements –</a:t>
            </a:r>
            <a:r>
              <a:rPr lang="en-US" sz="1050" i="0" baseline="0" dirty="0" smtClean="0">
                <a:solidFill>
                  <a:schemeClr val="tx2">
                    <a:lumMod val="75000"/>
                  </a:schemeClr>
                </a:solidFill>
                <a:latin typeface="+mn-lt"/>
                <a:ea typeface="Verdana" pitchFamily="34" charset="0"/>
                <a:cs typeface="Verdana" pitchFamily="34" charset="0"/>
              </a:rPr>
              <a:t> </a:t>
            </a:r>
            <a:r>
              <a:rPr lang="en-US" sz="1050" i="0" dirty="0" smtClean="0">
                <a:solidFill>
                  <a:schemeClr val="tx2">
                    <a:lumMod val="75000"/>
                  </a:schemeClr>
                </a:solidFill>
                <a:latin typeface="+mn-lt"/>
                <a:ea typeface="Verdana" pitchFamily="34" charset="0"/>
                <a:cs typeface="Verdana" pitchFamily="34" charset="0"/>
              </a:rPr>
              <a:t>policies - technologies</a:t>
            </a:r>
            <a:endParaRPr lang="en-US" sz="1050" i="1" dirty="0" smtClean="0">
              <a:solidFill>
                <a:schemeClr val="tx2">
                  <a:lumMod val="75000"/>
                </a:schemeClr>
              </a:solidFill>
              <a:latin typeface="Verdana" pitchFamily="34" charset="0"/>
              <a:ea typeface="Verdana" pitchFamily="34" charset="0"/>
              <a:cs typeface="Verdana" pitchFamily="34" charset="0"/>
            </a:endParaRPr>
          </a:p>
          <a:p>
            <a:endParaRPr lang="nb-NO" dirty="0"/>
          </a:p>
        </p:txBody>
      </p:sp>
      <p:sp>
        <p:nvSpPr>
          <p:cNvPr id="4" name="Plassholder for lysbildenummer 3"/>
          <p:cNvSpPr>
            <a:spLocks noGrp="1"/>
          </p:cNvSpPr>
          <p:nvPr>
            <p:ph type="sldNum" sz="quarter" idx="10"/>
          </p:nvPr>
        </p:nvSpPr>
        <p:spPr/>
        <p:txBody>
          <a:bodyPr/>
          <a:lstStyle/>
          <a:p>
            <a:pPr>
              <a:defRPr/>
            </a:pPr>
            <a:fld id="{895919DC-BFA6-4C14-AD34-4BCB69D2126A}" type="slidenum">
              <a:rPr lang="nb-NO" smtClean="0"/>
              <a:pPr>
                <a:defRPr/>
              </a:pPr>
              <a:t>2</a:t>
            </a:fld>
            <a:endParaRPr lang="nb-NO"/>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pPr>
              <a:defRPr/>
            </a:pPr>
            <a:fld id="{895919DC-BFA6-4C14-AD34-4BCB69D2126A}" type="slidenum">
              <a:rPr lang="nb-NO" smtClean="0"/>
              <a:pPr>
                <a:defRPr/>
              </a:pPr>
              <a:t>3</a:t>
            </a:fld>
            <a:endParaRPr lang="nb-NO"/>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z="1000" noProof="0" dirty="0" smtClean="0"/>
              <a:t>Step 1: General information about the</a:t>
            </a:r>
            <a:r>
              <a:rPr lang="en-GB" sz="1000" baseline="0" noProof="0" dirty="0" smtClean="0"/>
              <a:t> Agencies and its services</a:t>
            </a:r>
          </a:p>
          <a:p>
            <a:endParaRPr lang="en-GB" sz="1000" baseline="0" noProof="0" dirty="0" smtClean="0"/>
          </a:p>
          <a:p>
            <a:r>
              <a:rPr lang="en-GB" sz="1000" baseline="0" noProof="0" dirty="0" smtClean="0"/>
              <a:t>Step 2: Presentation of information and simple interactive services</a:t>
            </a:r>
          </a:p>
          <a:p>
            <a:endParaRPr lang="en-GB" sz="1000" baseline="0" noProof="0" dirty="0" smtClean="0"/>
          </a:p>
          <a:p>
            <a:r>
              <a:rPr lang="en-GB" sz="1000" baseline="0" noProof="0" dirty="0" smtClean="0"/>
              <a:t>Step 3: Services that offers the user to provide and collect information prepared for the user. These services is closely dependent upon the internal IT at the Agency. Referred often to as vertical integration.</a:t>
            </a:r>
          </a:p>
          <a:p>
            <a:endParaRPr lang="en-GB" sz="1000" baseline="0" noProof="0" dirty="0" smtClean="0"/>
          </a:p>
          <a:p>
            <a:r>
              <a:rPr lang="en-GB" sz="1000" baseline="0" noProof="0" dirty="0" smtClean="0"/>
              <a:t>Step 4: Services which requires organisation and technological interaction between Agencies or </a:t>
            </a:r>
            <a:r>
              <a:rPr lang="en-GB" sz="1000" baseline="0" noProof="0" dirty="0" err="1" smtClean="0"/>
              <a:t>Enterprices</a:t>
            </a:r>
            <a:r>
              <a:rPr lang="en-GB" sz="1000" baseline="0" noProof="0" dirty="0" smtClean="0"/>
              <a:t>, referred to as horizontal integration. These services might provide data and/or services from other </a:t>
            </a:r>
            <a:r>
              <a:rPr lang="en-GB" sz="1000" baseline="0" noProof="0" dirty="0" err="1" smtClean="0"/>
              <a:t>Enterprices</a:t>
            </a:r>
            <a:r>
              <a:rPr lang="en-GB" sz="1000" baseline="0" noProof="0" dirty="0" smtClean="0"/>
              <a:t> and present it as a service in other systems.</a:t>
            </a:r>
            <a:endParaRPr lang="en-GB" sz="1000" noProof="0" dirty="0"/>
          </a:p>
        </p:txBody>
      </p:sp>
      <p:sp>
        <p:nvSpPr>
          <p:cNvPr id="4" name="Plassholder for lysbildenummer 3"/>
          <p:cNvSpPr>
            <a:spLocks noGrp="1"/>
          </p:cNvSpPr>
          <p:nvPr>
            <p:ph type="sldNum" sz="quarter" idx="10"/>
          </p:nvPr>
        </p:nvSpPr>
        <p:spPr/>
        <p:txBody>
          <a:bodyPr/>
          <a:lstStyle/>
          <a:p>
            <a:pPr>
              <a:defRPr/>
            </a:pPr>
            <a:fld id="{895919DC-BFA6-4C14-AD34-4BCB69D2126A}" type="slidenum">
              <a:rPr lang="nb-NO" smtClean="0"/>
              <a:pPr>
                <a:defRPr/>
              </a:pPr>
              <a:t>4</a:t>
            </a:fld>
            <a:endParaRPr lang="nb-NO"/>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eaLnBrk="0" hangingPunct="0">
              <a:defRPr/>
            </a:pPr>
            <a:r>
              <a:rPr lang="en-US" sz="1000" b="0" i="0" kern="1200" dirty="0" smtClean="0">
                <a:solidFill>
                  <a:schemeClr val="tx1"/>
                </a:solidFill>
                <a:latin typeface="+mn-lt"/>
                <a:ea typeface="+mn-ea"/>
                <a:cs typeface="+mn-cs"/>
              </a:rPr>
              <a:t>Norway Digital is the Norwegian government's initiative to build the national geographical infrastructure. Norway Digital is since 2005 a working co-operation and infrastructure with reference data and thematic data available, more than 100 operational web map services, </a:t>
            </a:r>
            <a:r>
              <a:rPr lang="en-US" sz="1000" b="0" i="0" kern="1200" dirty="0" err="1" smtClean="0">
                <a:solidFill>
                  <a:schemeClr val="tx1"/>
                </a:solidFill>
                <a:latin typeface="+mn-lt"/>
                <a:ea typeface="+mn-ea"/>
                <a:cs typeface="+mn-cs"/>
              </a:rPr>
              <a:t>geoportal</a:t>
            </a:r>
            <a:r>
              <a:rPr lang="en-US" sz="1000" b="0" i="0" kern="1200" dirty="0" smtClean="0">
                <a:solidFill>
                  <a:schemeClr val="tx1"/>
                </a:solidFill>
                <a:latin typeface="+mn-lt"/>
                <a:ea typeface="+mn-ea"/>
                <a:cs typeface="+mn-cs"/>
              </a:rPr>
              <a:t> and other services. Thus Norway Digital is an existing implementation of the infrastructure described by the European Inspire-directive.</a:t>
            </a:r>
          </a:p>
          <a:p>
            <a:endParaRPr lang="en-GB" noProof="0" dirty="0"/>
          </a:p>
        </p:txBody>
      </p:sp>
      <p:sp>
        <p:nvSpPr>
          <p:cNvPr id="4" name="Plassholder for lysbildenummer 3"/>
          <p:cNvSpPr>
            <a:spLocks noGrp="1"/>
          </p:cNvSpPr>
          <p:nvPr>
            <p:ph type="sldNum" sz="quarter" idx="10"/>
          </p:nvPr>
        </p:nvSpPr>
        <p:spPr/>
        <p:txBody>
          <a:bodyPr/>
          <a:lstStyle/>
          <a:p>
            <a:pPr>
              <a:defRPr/>
            </a:pPr>
            <a:fld id="{895919DC-BFA6-4C14-AD34-4BCB69D2126A}" type="slidenum">
              <a:rPr lang="nb-NO" smtClean="0"/>
              <a:pPr>
                <a:defRPr/>
              </a:pPr>
              <a:t>5</a:t>
            </a:fld>
            <a:endParaRPr lang="nb-NO"/>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eaLnBrk="0" hangingPunct="0">
              <a:defRPr/>
            </a:pPr>
            <a:r>
              <a:rPr lang="en-GB" sz="1000" b="0" i="0" kern="1200" dirty="0" smtClean="0">
                <a:solidFill>
                  <a:schemeClr val="tx1"/>
                </a:solidFill>
                <a:latin typeface="+mn-lt"/>
                <a:ea typeface="+mn-ea"/>
                <a:cs typeface="+mn-cs"/>
              </a:rPr>
              <a:t>Norway Digital is a result of many years of work on standardisation</a:t>
            </a:r>
            <a:r>
              <a:rPr lang="en-GB" sz="1000" b="0" i="0" kern="1200" baseline="0" dirty="0" smtClean="0">
                <a:solidFill>
                  <a:schemeClr val="tx1"/>
                </a:solidFill>
                <a:latin typeface="+mn-lt"/>
                <a:ea typeface="+mn-ea"/>
                <a:cs typeface="+mn-cs"/>
              </a:rPr>
              <a:t> and user orientation on Governmental sector. </a:t>
            </a:r>
            <a:r>
              <a:rPr lang="en-GB" sz="1000" b="0" dirty="0" smtClean="0">
                <a:latin typeface="+mn-lt"/>
              </a:rPr>
              <a:t>The Norwegian national standard</a:t>
            </a:r>
            <a:r>
              <a:rPr lang="en-GB" sz="1000" b="0" baseline="0" dirty="0" smtClean="0">
                <a:latin typeface="+mn-lt"/>
              </a:rPr>
              <a:t> on geographic information (SOSI) s</a:t>
            </a:r>
            <a:r>
              <a:rPr lang="en-GB" sz="1000" b="0" dirty="0" smtClean="0">
                <a:latin typeface="+mn-lt"/>
              </a:rPr>
              <a:t>tarted in 1984 with participation of </a:t>
            </a:r>
            <a:r>
              <a:rPr lang="en-US" sz="1000" b="0" i="0" dirty="0" smtClean="0">
                <a:solidFill>
                  <a:schemeClr val="tx2">
                    <a:lumMod val="75000"/>
                  </a:schemeClr>
                </a:solidFill>
                <a:latin typeface="+mn-lt"/>
                <a:ea typeface="Verdana" pitchFamily="34" charset="0"/>
                <a:cs typeface="Verdana" pitchFamily="34" charset="0"/>
              </a:rPr>
              <a:t>Geological Survey</a:t>
            </a:r>
            <a:r>
              <a:rPr lang="en-US" sz="1000" b="0" i="0" baseline="0" dirty="0" smtClean="0">
                <a:solidFill>
                  <a:schemeClr val="tx2">
                    <a:lumMod val="75000"/>
                  </a:schemeClr>
                </a:solidFill>
                <a:latin typeface="+mn-lt"/>
                <a:ea typeface="Verdana" pitchFamily="34" charset="0"/>
                <a:cs typeface="Verdana" pitchFamily="34" charset="0"/>
              </a:rPr>
              <a:t> of Norway  </a:t>
            </a:r>
            <a:r>
              <a:rPr lang="en-GB" sz="1000" b="0" dirty="0" smtClean="0">
                <a:latin typeface="+mn-lt"/>
              </a:rPr>
              <a:t>since 1991</a:t>
            </a:r>
            <a:r>
              <a:rPr lang="en-GB" sz="1000" b="0" baseline="0" dirty="0" smtClean="0">
                <a:latin typeface="+mn-lt"/>
              </a:rPr>
              <a:t> in: </a:t>
            </a:r>
            <a:r>
              <a:rPr lang="en-GB" sz="1000" b="0" dirty="0" smtClean="0">
                <a:latin typeface="+mn-lt"/>
              </a:rPr>
              <a:t> SOSI WG  1 – techniques, models and metadata and  SOSI WG  6 – natural resources.</a:t>
            </a:r>
            <a:r>
              <a:rPr lang="en-GB" sz="1000" b="0" baseline="0" dirty="0" smtClean="0">
                <a:latin typeface="+mn-lt"/>
              </a:rPr>
              <a:t> </a:t>
            </a:r>
            <a:r>
              <a:rPr lang="en-GB" sz="1000" b="0" dirty="0" smtClean="0">
                <a:latin typeface="+mn-lt"/>
              </a:rPr>
              <a:t>The SOSI feature catalogue contains 11 chapters with description on geosciences information.</a:t>
            </a:r>
            <a:r>
              <a:rPr lang="en-GB" sz="1000" b="0" baseline="0" dirty="0" smtClean="0">
                <a:latin typeface="+mn-lt"/>
              </a:rPr>
              <a:t> </a:t>
            </a:r>
            <a:endParaRPr lang="en-GB" sz="1000" b="0" dirty="0" smtClean="0">
              <a:latin typeface="+mn-lt"/>
            </a:endParaRPr>
          </a:p>
          <a:p>
            <a:endParaRPr lang="en-GB" sz="1000" b="0" noProof="0" dirty="0" smtClean="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000" b="0" noProof="0" dirty="0" smtClean="0">
                <a:latin typeface="+mn-lt"/>
              </a:rPr>
              <a:t>Establishing an infrastructure for spatial information in the Community (INSPIRE) was adopted May 2007. Again NGU very</a:t>
            </a:r>
            <a:r>
              <a:rPr lang="en-GB" sz="1000" b="0" baseline="0" noProof="0" dirty="0" smtClean="0">
                <a:latin typeface="+mn-lt"/>
              </a:rPr>
              <a:t> much involved in the work and is representing Geology in the standardisation processes. </a:t>
            </a:r>
            <a:r>
              <a:rPr kumimoji="0" lang="en-GB" sz="1000" b="0" i="0" u="none" strike="noStrike" kern="1200" cap="none" spc="0" normalizeH="0" baseline="0" noProof="0" dirty="0" smtClean="0">
                <a:ln>
                  <a:noFill/>
                </a:ln>
                <a:solidFill>
                  <a:schemeClr val="tx1"/>
                </a:solidFill>
                <a:effectLst/>
                <a:uLnTx/>
                <a:uFillTx/>
                <a:latin typeface="+mn-lt"/>
                <a:ea typeface="Adobe Gothic Std B" pitchFamily="34" charset="-128"/>
                <a:cs typeface="Calibri" pitchFamily="34" charset="0"/>
              </a:rPr>
              <a:t>We provide our expertise </a:t>
            </a:r>
            <a:r>
              <a:rPr lang="en-GB" sz="1000" b="0" dirty="0" smtClean="0">
                <a:latin typeface="+mn-lt"/>
                <a:ea typeface="Adobe Gothic Std B" pitchFamily="34" charset="-128"/>
                <a:cs typeface="Calibri" pitchFamily="34" charset="0"/>
              </a:rPr>
              <a:t>both in SOSI and INSPIRE working groups</a:t>
            </a:r>
            <a:r>
              <a:rPr lang="en-GB" sz="1000" b="0" baseline="0" dirty="0" smtClean="0">
                <a:latin typeface="+mn-lt"/>
                <a:ea typeface="Adobe Gothic Std B" pitchFamily="34" charset="-128"/>
                <a:cs typeface="Calibri" pitchFamily="34" charset="0"/>
              </a:rPr>
              <a:t> and the following slides will show you what kind of expertise.</a:t>
            </a:r>
            <a:endParaRPr kumimoji="0" lang="en-GB" sz="1000" b="0" i="0" u="none" strike="noStrike" kern="1200" cap="none" spc="0" normalizeH="0" baseline="0" noProof="0" dirty="0" smtClean="0">
              <a:ln>
                <a:noFill/>
              </a:ln>
              <a:solidFill>
                <a:schemeClr val="tx1"/>
              </a:solidFill>
              <a:effectLst/>
              <a:uLnTx/>
              <a:uFillTx/>
              <a:latin typeface="+mn-lt"/>
              <a:ea typeface="Adobe Gothic Std B" pitchFamily="34" charset="-128"/>
              <a:cs typeface="Calibri" pitchFamily="34" charset="0"/>
            </a:endParaRPr>
          </a:p>
          <a:p>
            <a:endParaRPr lang="en-GB" noProof="0" dirty="0" smtClean="0"/>
          </a:p>
          <a:p>
            <a:endParaRPr lang="en-GB" noProof="0" dirty="0"/>
          </a:p>
        </p:txBody>
      </p:sp>
      <p:sp>
        <p:nvSpPr>
          <p:cNvPr id="4" name="Plassholder for lysbildenummer 3"/>
          <p:cNvSpPr>
            <a:spLocks noGrp="1"/>
          </p:cNvSpPr>
          <p:nvPr>
            <p:ph type="sldNum" sz="quarter" idx="10"/>
          </p:nvPr>
        </p:nvSpPr>
        <p:spPr/>
        <p:txBody>
          <a:bodyPr/>
          <a:lstStyle/>
          <a:p>
            <a:pPr>
              <a:defRPr/>
            </a:pPr>
            <a:fld id="{895919DC-BFA6-4C14-AD34-4BCB69D2126A}" type="slidenum">
              <a:rPr lang="nb-NO" smtClean="0"/>
              <a:pPr>
                <a:defRPr/>
              </a:pPr>
              <a:t>6</a:t>
            </a:fld>
            <a:endParaRPr lang="nb-NO"/>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en-GB" noProof="0" dirty="0" smtClean="0"/>
          </a:p>
          <a:p>
            <a:endParaRPr lang="en-GB" noProof="0" dirty="0"/>
          </a:p>
        </p:txBody>
      </p:sp>
      <p:sp>
        <p:nvSpPr>
          <p:cNvPr id="4" name="Plassholder for lysbildenummer 3"/>
          <p:cNvSpPr>
            <a:spLocks noGrp="1"/>
          </p:cNvSpPr>
          <p:nvPr>
            <p:ph type="sldNum" sz="quarter" idx="10"/>
          </p:nvPr>
        </p:nvSpPr>
        <p:spPr/>
        <p:txBody>
          <a:bodyPr/>
          <a:lstStyle/>
          <a:p>
            <a:pPr>
              <a:defRPr/>
            </a:pPr>
            <a:fld id="{895919DC-BFA6-4C14-AD34-4BCB69D2126A}" type="slidenum">
              <a:rPr lang="nb-NO" smtClean="0"/>
              <a:pPr>
                <a:defRPr/>
              </a:pPr>
              <a:t>7</a:t>
            </a:fld>
            <a:endParaRPr lang="nb-NO"/>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en-GB" noProof="0" dirty="0" smtClean="0"/>
          </a:p>
          <a:p>
            <a:endParaRPr lang="en-GB" noProof="0" dirty="0"/>
          </a:p>
        </p:txBody>
      </p:sp>
      <p:sp>
        <p:nvSpPr>
          <p:cNvPr id="4" name="Plassholder for lysbildenummer 3"/>
          <p:cNvSpPr>
            <a:spLocks noGrp="1"/>
          </p:cNvSpPr>
          <p:nvPr>
            <p:ph type="sldNum" sz="quarter" idx="10"/>
          </p:nvPr>
        </p:nvSpPr>
        <p:spPr/>
        <p:txBody>
          <a:bodyPr/>
          <a:lstStyle/>
          <a:p>
            <a:pPr>
              <a:defRPr/>
            </a:pPr>
            <a:fld id="{895919DC-BFA6-4C14-AD34-4BCB69D2126A}" type="slidenum">
              <a:rPr lang="nb-NO" smtClean="0"/>
              <a:pPr>
                <a:defRPr/>
              </a:pPr>
              <a:t>8</a:t>
            </a:fld>
            <a:endParaRPr lang="nb-NO"/>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solidFill>
                  <a:srgbClr val="CC3300"/>
                </a:solidFill>
                <a:effectLst/>
                <a:latin typeface="+mn-lt"/>
              </a:rPr>
              <a:t>Our decision is to use </a:t>
            </a:r>
            <a:r>
              <a:rPr lang="en-US" sz="1000" dirty="0" err="1" smtClean="0">
                <a:solidFill>
                  <a:srgbClr val="CC3300"/>
                </a:solidFill>
                <a:effectLst/>
                <a:latin typeface="+mn-lt"/>
              </a:rPr>
              <a:t>ArcGIS</a:t>
            </a:r>
            <a:r>
              <a:rPr lang="en-US" sz="1000" dirty="0" smtClean="0">
                <a:solidFill>
                  <a:srgbClr val="CC3300"/>
                </a:solidFill>
                <a:effectLst/>
                <a:latin typeface="+mn-lt"/>
              </a:rPr>
              <a:t>/</a:t>
            </a:r>
            <a:r>
              <a:rPr lang="en-US" sz="1000" dirty="0" err="1" smtClean="0">
                <a:solidFill>
                  <a:srgbClr val="CC3300"/>
                </a:solidFill>
                <a:effectLst/>
                <a:latin typeface="+mn-lt"/>
              </a:rPr>
              <a:t>ArcSDE</a:t>
            </a:r>
            <a:r>
              <a:rPr lang="en-US" sz="1000" dirty="0" smtClean="0">
                <a:solidFill>
                  <a:srgbClr val="CC3300"/>
                </a:solidFill>
                <a:effectLst/>
                <a:latin typeface="+mn-lt"/>
              </a:rPr>
              <a:t> from ESRI and Oracle as our basic data management systems.</a:t>
            </a:r>
          </a:p>
          <a:p>
            <a:endParaRPr lang="en-GB" noProof="0" dirty="0"/>
          </a:p>
        </p:txBody>
      </p:sp>
      <p:sp>
        <p:nvSpPr>
          <p:cNvPr id="4" name="Plassholder for lysbildenummer 3"/>
          <p:cNvSpPr>
            <a:spLocks noGrp="1"/>
          </p:cNvSpPr>
          <p:nvPr>
            <p:ph type="sldNum" sz="quarter" idx="10"/>
          </p:nvPr>
        </p:nvSpPr>
        <p:spPr/>
        <p:txBody>
          <a:bodyPr/>
          <a:lstStyle/>
          <a:p>
            <a:pPr>
              <a:defRPr/>
            </a:pPr>
            <a:fld id="{895919DC-BFA6-4C14-AD34-4BCB69D2126A}" type="slidenum">
              <a:rPr lang="nb-NO" smtClean="0"/>
              <a:pPr>
                <a:defRPr/>
              </a:pPr>
              <a:t>9</a:t>
            </a:fld>
            <a:endParaRPr lang="nb-N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nb-NO"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6A71E24-5C49-4E81-87FC-C046A5D47E0B}" type="datetimeFigureOut">
              <a:rPr lang="en-US"/>
              <a:pPr>
                <a:defRPr/>
              </a:pPr>
              <a:t>4/17/2013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0E5500-68D0-4530-9022-8BBB048CE475}" type="slidenum">
              <a:rPr lang="en-US"/>
              <a:pPr>
                <a:defRPr/>
              </a:pPr>
              <a:t>‹#›</a:t>
            </a:fld>
            <a:endParaRPr lang="en-US" dirty="0"/>
          </a:p>
        </p:txBody>
      </p:sp>
    </p:spTree>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4B99E2-BFBB-4287-8A92-F5F6C742E64F}" type="datetimeFigureOut">
              <a:rPr lang="en-US"/>
              <a:pPr>
                <a:defRPr/>
              </a:pPr>
              <a:t>4/17/2013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86ED90-4366-49AB-9ACE-00E369E34A81}" type="slidenum">
              <a:rPr lang="en-US"/>
              <a:pPr>
                <a:defRPr/>
              </a:pPr>
              <a:t>‹#›</a:t>
            </a:fld>
            <a:endParaRPr lang="en-US" dirty="0"/>
          </a:p>
        </p:txBody>
      </p:sp>
    </p:spTree>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nb-NO" smtClean="0"/>
              <a:t>Click to edit Master title style</a:t>
            </a:r>
            <a:endParaRPr lang="en-US"/>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6A507D1-8157-4323-9013-790D587924EE}" type="datetimeFigureOut">
              <a:rPr lang="en-US"/>
              <a:pPr>
                <a:defRPr/>
              </a:pPr>
              <a:t>4/17/2013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8ED198-7CD7-4657-AB71-D9C4946B5C4B}" type="slidenum">
              <a:rPr lang="en-US"/>
              <a:pPr>
                <a:defRPr/>
              </a:pPr>
              <a:t>‹#›</a:t>
            </a:fld>
            <a:endParaRPr lang="en-US" dirty="0"/>
          </a:p>
        </p:txBody>
      </p:sp>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Content Placeholder 2"/>
          <p:cNvSpPr>
            <a:spLocks noGrp="1"/>
          </p:cNvSpPr>
          <p:nvPr>
            <p:ph idx="1"/>
          </p:nvPr>
        </p:nvSpPr>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E7B2560-FA0A-4581-9F69-8517B7B7C92D}" type="datetimeFigureOut">
              <a:rPr lang="en-US"/>
              <a:pPr>
                <a:defRPr/>
              </a:pPr>
              <a:t>4/17/2013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BE3956-7A97-4DD6-8364-AACEB1E85978}" type="slidenum">
              <a:rPr lang="en-US"/>
              <a:pPr>
                <a:defRPr/>
              </a:pPr>
              <a:t>‹#›</a:t>
            </a:fld>
            <a:endParaRPr lang="en-US" dirty="0"/>
          </a:p>
        </p:txBody>
      </p:sp>
    </p:spTree>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nb-NO"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F419A84-C0E7-4436-A88E-87F5B29AADEA}" type="datetimeFigureOut">
              <a:rPr lang="en-US"/>
              <a:pPr>
                <a:defRPr/>
              </a:pPr>
              <a:t>4/17/2013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42D2C5-8A72-413C-BA82-E5AF856B1258}" type="slidenum">
              <a:rPr lang="en-US"/>
              <a:pPr>
                <a:defRPr/>
              </a:pPr>
              <a:t>‹#›</a:t>
            </a:fld>
            <a:endParaRPr lang="en-US" dirty="0"/>
          </a:p>
        </p:txBody>
      </p:sp>
    </p:spTree>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BB65E3B-3023-43E8-9A2E-18CA8C529401}" type="datetimeFigureOut">
              <a:rPr lang="en-US"/>
              <a:pPr>
                <a:defRPr/>
              </a:pPr>
              <a:t>4/17/2013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BE98A8-86FC-493D-AF62-F5839AEE8D5F}" type="slidenum">
              <a:rPr lang="en-US"/>
              <a:pPr>
                <a:defRPr/>
              </a:pPr>
              <a:t>‹#›</a:t>
            </a:fld>
            <a:endParaRPr lang="en-US" dirty="0"/>
          </a:p>
        </p:txBody>
      </p:sp>
    </p:spTree>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19B97BB-5041-491B-AC58-B434834EF5F9}" type="datetimeFigureOut">
              <a:rPr lang="en-US"/>
              <a:pPr>
                <a:defRPr/>
              </a:pPr>
              <a:t>4/17/2013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7D0E0DA-68A0-46E6-A2C1-2CFA478D9246}" type="slidenum">
              <a:rPr lang="en-US"/>
              <a:pPr>
                <a:defRPr/>
              </a:pPr>
              <a:t>‹#›</a:t>
            </a:fld>
            <a:endParaRPr lang="en-US" dirty="0"/>
          </a:p>
        </p:txBody>
      </p:sp>
    </p:spTree>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CAC1E5E-0B1E-41F0-A419-AD6DB5D5134D}" type="datetimeFigureOut">
              <a:rPr lang="en-US"/>
              <a:pPr>
                <a:defRPr/>
              </a:pPr>
              <a:t>4/17/2013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FF252FE-B6A4-4CAC-B578-5FDF161C356A}" type="slidenum">
              <a:rPr lang="en-US"/>
              <a:pPr>
                <a:defRPr/>
              </a:pPr>
              <a:t>‹#›</a:t>
            </a:fld>
            <a:endParaRPr lang="en-US" dirty="0"/>
          </a:p>
        </p:txBody>
      </p:sp>
    </p:spTree>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AE2A02E-002B-4F25-BC23-DBF57C88041C}" type="datetimeFigureOut">
              <a:rPr lang="en-US"/>
              <a:pPr>
                <a:defRPr/>
              </a:pPr>
              <a:t>4/17/2013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FA38892-0DB2-416B-B6BC-271C07F17D2A}" type="slidenum">
              <a:rPr lang="en-US"/>
              <a:pPr>
                <a:defRPr/>
              </a:pPr>
              <a:t>‹#›</a:t>
            </a:fld>
            <a:endParaRPr lang="en-US" dirty="0"/>
          </a:p>
        </p:txBody>
      </p:sp>
    </p:spTree>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nb-NO" smtClean="0"/>
              <a:t>Click to edit Master title style</a:t>
            </a:r>
            <a:endParaRPr lang="en-US"/>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FE022A9-855A-4EA7-AEE2-E6579B0B0825}" type="datetimeFigureOut">
              <a:rPr lang="en-US"/>
              <a:pPr>
                <a:defRPr/>
              </a:pPr>
              <a:t>4/17/2013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5621B3E-E8AC-45B2-AD5E-950A21113C60}" type="slidenum">
              <a:rPr lang="en-US"/>
              <a:pPr>
                <a:defRPr/>
              </a:pPr>
              <a:t>‹#›</a:t>
            </a:fld>
            <a:endParaRPr lang="en-US" dirty="0"/>
          </a:p>
        </p:txBody>
      </p:sp>
    </p:spTree>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nb-NO"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FC6FBC0-9FD5-42D0-9010-834F0887FD3B}" type="datetimeFigureOut">
              <a:rPr lang="en-US"/>
              <a:pPr>
                <a:defRPr/>
              </a:pPr>
              <a:t>4/17/2013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F0E3343-A9C6-410E-A3C5-C4AA22BA50CB}" type="slidenum">
              <a:rPr lang="en-US"/>
              <a:pPr>
                <a:defRPr/>
              </a:pPr>
              <a:t>‹#›</a:t>
            </a:fld>
            <a:endParaRPr lang="en-US" dirty="0"/>
          </a:p>
        </p:txBody>
      </p:sp>
    </p:spTree>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b-NO" smtClean="0"/>
              <a:t>Click to edit Master title style</a:t>
            </a:r>
            <a:endParaRPr lang="en-US" smtClean="0"/>
          </a:p>
        </p:txBody>
      </p:sp>
      <p:sp>
        <p:nvSpPr>
          <p:cNvPr id="1027" name="Text Placeholder 2"/>
          <p:cNvSpPr>
            <a:spLocks noGrp="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smtClean="0"/>
          </a:p>
        </p:txBody>
      </p:sp>
      <p:sp>
        <p:nvSpPr>
          <p:cNvPr id="4" name="Date Placeholder 3"/>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Verdana"/>
                <a:cs typeface="+mn-cs"/>
              </a:defRPr>
            </a:lvl1pPr>
          </a:lstStyle>
          <a:p>
            <a:pPr>
              <a:defRPr/>
            </a:pPr>
            <a:fld id="{0AC5E4CF-D299-4247-9DF3-068A384F565F}" type="datetimeFigureOut">
              <a:rPr lang="en-US"/>
              <a:pPr>
                <a:defRPr/>
              </a:pPr>
              <a:t>4/17/2013</a:t>
            </a:fld>
            <a:endParaRPr lang="en-US" dirty="0"/>
          </a:p>
        </p:txBody>
      </p:sp>
      <p:sp>
        <p:nvSpPr>
          <p:cNvPr id="5" name="Footer Placeholder 4"/>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Verdana"/>
                <a:cs typeface="+mn-cs"/>
              </a:defRPr>
            </a:lvl1pPr>
          </a:lstStyle>
          <a:p>
            <a:pPr>
              <a:defRPr/>
            </a:pPr>
            <a:endParaRPr lang="en-US"/>
          </a:p>
        </p:txBody>
      </p:sp>
      <p:sp>
        <p:nvSpPr>
          <p:cNvPr id="6" name="Slide Number Placeholder 5"/>
          <p:cNvSpPr>
            <a:spLocks noGrp="1"/>
          </p:cNvSpPr>
          <p:nvPr>
            <p:ph type="sldNum" sz="quarter" idx="4"/>
          </p:nvPr>
        </p:nvSpPr>
        <p:spPr>
          <a:xfrm>
            <a:off x="7099300" y="6356350"/>
            <a:ext cx="23114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Verdana"/>
                <a:cs typeface="+mn-cs"/>
              </a:defRPr>
            </a:lvl1pPr>
          </a:lstStyle>
          <a:p>
            <a:pPr>
              <a:defRPr/>
            </a:pPr>
            <a:fld id="{654891AE-69EB-45C8-8D08-21E6186FE33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thruBlk="1"/>
  </p:transition>
  <p:txStyles>
    <p:titleStyle>
      <a:lvl1pPr algn="ctr" defTabSz="457200" rtl="0" eaLnBrk="0" fontAlgn="base" hangingPunct="0">
        <a:spcBef>
          <a:spcPct val="0"/>
        </a:spcBef>
        <a:spcAft>
          <a:spcPct val="0"/>
        </a:spcAft>
        <a:defRPr sz="4400" kern="1200">
          <a:solidFill>
            <a:schemeClr val="tx1"/>
          </a:solidFill>
          <a:latin typeface="Verdana"/>
          <a:ea typeface="+mj-ea"/>
          <a:cs typeface="+mj-cs"/>
        </a:defRPr>
      </a:lvl1pPr>
      <a:lvl2pPr algn="ctr" defTabSz="457200" rtl="0" eaLnBrk="0" fontAlgn="base" hangingPunct="0">
        <a:spcBef>
          <a:spcPct val="0"/>
        </a:spcBef>
        <a:spcAft>
          <a:spcPct val="0"/>
        </a:spcAft>
        <a:defRPr sz="4400">
          <a:solidFill>
            <a:schemeClr val="tx1"/>
          </a:solidFill>
          <a:latin typeface="Verdana" pitchFamily="34" charset="0"/>
        </a:defRPr>
      </a:lvl2pPr>
      <a:lvl3pPr algn="ctr" defTabSz="457200" rtl="0" eaLnBrk="0" fontAlgn="base" hangingPunct="0">
        <a:spcBef>
          <a:spcPct val="0"/>
        </a:spcBef>
        <a:spcAft>
          <a:spcPct val="0"/>
        </a:spcAft>
        <a:defRPr sz="4400">
          <a:solidFill>
            <a:schemeClr val="tx1"/>
          </a:solidFill>
          <a:latin typeface="Verdana" pitchFamily="34" charset="0"/>
        </a:defRPr>
      </a:lvl3pPr>
      <a:lvl4pPr algn="ctr" defTabSz="457200" rtl="0" eaLnBrk="0" fontAlgn="base" hangingPunct="0">
        <a:spcBef>
          <a:spcPct val="0"/>
        </a:spcBef>
        <a:spcAft>
          <a:spcPct val="0"/>
        </a:spcAft>
        <a:defRPr sz="4400">
          <a:solidFill>
            <a:schemeClr val="tx1"/>
          </a:solidFill>
          <a:latin typeface="Verdana" pitchFamily="34" charset="0"/>
        </a:defRPr>
      </a:lvl4pPr>
      <a:lvl5pPr algn="ctr" defTabSz="457200" rtl="0" eaLnBrk="0" fontAlgn="base" hangingPunct="0">
        <a:spcBef>
          <a:spcPct val="0"/>
        </a:spcBef>
        <a:spcAft>
          <a:spcPct val="0"/>
        </a:spcAft>
        <a:defRPr sz="4400">
          <a:solidFill>
            <a:schemeClr val="tx1"/>
          </a:solidFill>
          <a:latin typeface="Verdana" pitchFamily="34" charset="0"/>
        </a:defRPr>
      </a:lvl5pPr>
      <a:lvl6pPr marL="457200" algn="ctr" defTabSz="457200" rtl="0" fontAlgn="base">
        <a:spcBef>
          <a:spcPct val="0"/>
        </a:spcBef>
        <a:spcAft>
          <a:spcPct val="0"/>
        </a:spcAft>
        <a:defRPr sz="4400">
          <a:solidFill>
            <a:schemeClr val="tx1"/>
          </a:solidFill>
          <a:latin typeface="Verdana" pitchFamily="34" charset="0"/>
        </a:defRPr>
      </a:lvl6pPr>
      <a:lvl7pPr marL="914400" algn="ctr" defTabSz="457200" rtl="0" fontAlgn="base">
        <a:spcBef>
          <a:spcPct val="0"/>
        </a:spcBef>
        <a:spcAft>
          <a:spcPct val="0"/>
        </a:spcAft>
        <a:defRPr sz="4400">
          <a:solidFill>
            <a:schemeClr val="tx1"/>
          </a:solidFill>
          <a:latin typeface="Verdana" pitchFamily="34" charset="0"/>
        </a:defRPr>
      </a:lvl7pPr>
      <a:lvl8pPr marL="1371600" algn="ctr" defTabSz="457200" rtl="0" fontAlgn="base">
        <a:spcBef>
          <a:spcPct val="0"/>
        </a:spcBef>
        <a:spcAft>
          <a:spcPct val="0"/>
        </a:spcAft>
        <a:defRPr sz="4400">
          <a:solidFill>
            <a:schemeClr val="tx1"/>
          </a:solidFill>
          <a:latin typeface="Verdana" pitchFamily="34" charset="0"/>
        </a:defRPr>
      </a:lvl8pPr>
      <a:lvl9pPr marL="1828800" algn="ctr" defTabSz="457200" rtl="0" fontAlgn="base">
        <a:spcBef>
          <a:spcPct val="0"/>
        </a:spcBef>
        <a:spcAft>
          <a:spcPct val="0"/>
        </a:spcAft>
        <a:defRPr sz="4400">
          <a:solidFill>
            <a:schemeClr val="tx1"/>
          </a:solidFill>
          <a:latin typeface="Verdana"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Verdana"/>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Verdana"/>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Verdana"/>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Verdana"/>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2.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13.xml"/><Relationship Id="rId5" Type="http://schemas.openxmlformats.org/officeDocument/2006/relationships/image" Target="../media/image28.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notesSlide" Target="../notesSlides/notesSlide2.xml"/><Relationship Id="rId7"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3.emf"/><Relationship Id="rId11" Type="http://schemas.openxmlformats.org/officeDocument/2006/relationships/image" Target="../media/image8.jpeg"/><Relationship Id="rId5" Type="http://schemas.openxmlformats.org/officeDocument/2006/relationships/image" Target="../media/image2.png"/><Relationship Id="rId10" Type="http://schemas.openxmlformats.org/officeDocument/2006/relationships/image" Target="../media/image7.emf"/><Relationship Id="rId4" Type="http://schemas.openxmlformats.org/officeDocument/2006/relationships/image" Target="../media/image1.png"/><Relationship Id="rId9" Type="http://schemas.openxmlformats.org/officeDocument/2006/relationships/image" Target="../media/image6.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9.gif"/><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5.xml"/><Relationship Id="rId7"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1.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16.emf"/><Relationship Id="rId5" Type="http://schemas.openxmlformats.org/officeDocument/2006/relationships/image" Target="../media/image15.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7.xml"/><Relationship Id="rId5" Type="http://schemas.openxmlformats.org/officeDocument/2006/relationships/image" Target="../media/image17.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0.gif"/><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50" name="Tittel 1"/>
          <p:cNvSpPr>
            <a:spLocks noGrp="1"/>
          </p:cNvSpPr>
          <p:nvPr>
            <p:ph type="title"/>
          </p:nvPr>
        </p:nvSpPr>
        <p:spPr>
          <a:xfrm>
            <a:off x="557782" y="1330036"/>
            <a:ext cx="8478153" cy="2645554"/>
          </a:xfrm>
        </p:spPr>
        <p:txBody>
          <a:bodyPr/>
          <a:lstStyle/>
          <a:p>
            <a:pPr eaLnBrk="1" hangingPunct="1"/>
            <a:r>
              <a:rPr lang="en-US" sz="4000" b="1" dirty="0" smtClean="0">
                <a:solidFill>
                  <a:schemeClr val="tx2"/>
                </a:solidFill>
                <a:latin typeface="Adobe Gothic Std B" pitchFamily="34" charset="-128"/>
                <a:ea typeface="Adobe Gothic Std B" pitchFamily="34" charset="-128"/>
              </a:rPr>
              <a:t>Spatial Data Infrastructure (SDI) at the Geological Survey of Norway</a:t>
            </a:r>
            <a:endParaRPr lang="nb-NO" sz="4000" b="1" dirty="0" smtClean="0">
              <a:solidFill>
                <a:schemeClr val="tx2"/>
              </a:solidFill>
              <a:latin typeface="Adobe Gothic Std B" pitchFamily="34" charset="-128"/>
              <a:ea typeface="Adobe Gothic Std B" pitchFamily="34" charset="-128"/>
            </a:endParaRPr>
          </a:p>
        </p:txBody>
      </p:sp>
      <p:sp>
        <p:nvSpPr>
          <p:cNvPr id="6" name="Tittel 1"/>
          <p:cNvSpPr txBox="1">
            <a:spLocks/>
          </p:cNvSpPr>
          <p:nvPr/>
        </p:nvSpPr>
        <p:spPr bwMode="auto">
          <a:xfrm>
            <a:off x="1621813" y="3975590"/>
            <a:ext cx="606746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nb-NO" sz="2400" b="1" dirty="0" smtClean="0">
                <a:solidFill>
                  <a:schemeClr val="tx2"/>
                </a:solidFill>
                <a:latin typeface="Adobe Gothic Std B" pitchFamily="34" charset="-128"/>
                <a:ea typeface="Adobe Gothic Std B" pitchFamily="34" charset="-128"/>
                <a:cs typeface="+mj-cs"/>
              </a:rPr>
              <a:t>By Frank Haugan</a:t>
            </a:r>
            <a:endParaRPr kumimoji="0" lang="nb-NO" sz="2400" b="1" i="0" u="none" strike="noStrike" kern="1200" cap="none" spc="0" normalizeH="0" baseline="0" noProof="0" dirty="0" smtClean="0">
              <a:ln>
                <a:noFill/>
              </a:ln>
              <a:solidFill>
                <a:schemeClr val="tx2"/>
              </a:solidFill>
              <a:effectLst/>
              <a:uLnTx/>
              <a:uFillTx/>
              <a:latin typeface="Adobe Gothic Std B" pitchFamily="34" charset="-128"/>
              <a:ea typeface="Adobe Gothic Std B" pitchFamily="34" charset="-128"/>
              <a:cs typeface="+mj-cs"/>
            </a:endParaRPr>
          </a:p>
        </p:txBody>
      </p:sp>
    </p:spTree>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4" name="Rektangel 23"/>
          <p:cNvSpPr/>
          <p:nvPr/>
        </p:nvSpPr>
        <p:spPr>
          <a:xfrm>
            <a:off x="7091520" y="2056782"/>
            <a:ext cx="2392948" cy="4186826"/>
          </a:xfrm>
          <a:prstGeom prst="rect">
            <a:avLst/>
          </a:prstGeom>
          <a:solidFill>
            <a:schemeClr val="accent3">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kstSylinder 9"/>
          <p:cNvSpPr txBox="1"/>
          <p:nvPr/>
        </p:nvSpPr>
        <p:spPr>
          <a:xfrm>
            <a:off x="738655" y="618265"/>
            <a:ext cx="6851556" cy="646331"/>
          </a:xfrm>
          <a:prstGeom prst="rect">
            <a:avLst/>
          </a:prstGeom>
          <a:noFill/>
        </p:spPr>
        <p:txBody>
          <a:bodyPr wrap="none">
            <a:spAutoFit/>
          </a:bodyPr>
          <a:lstStyle/>
          <a:p>
            <a:pPr>
              <a:defRPr/>
            </a:pPr>
            <a:r>
              <a:rPr lang="en-GB" sz="3600" b="1" dirty="0" smtClean="0">
                <a:latin typeface="Adobe Gothic Std B" pitchFamily="34" charset="-128"/>
                <a:ea typeface="Adobe Gothic Std B" pitchFamily="34" charset="-128"/>
                <a:cs typeface="Verdana" pitchFamily="34" charset="0"/>
              </a:rPr>
              <a:t>Technology - Services and tools</a:t>
            </a:r>
            <a:endParaRPr lang="en-GB" sz="3600" b="1" dirty="0">
              <a:latin typeface="Adobe Gothic Std B" pitchFamily="34" charset="-128"/>
              <a:ea typeface="Adobe Gothic Std B" pitchFamily="34" charset="-128"/>
              <a:cs typeface="Verdana" pitchFamily="34" charset="0"/>
            </a:endParaRPr>
          </a:p>
        </p:txBody>
      </p:sp>
      <p:sp>
        <p:nvSpPr>
          <p:cNvPr id="9" name="TekstSylinder 8"/>
          <p:cNvSpPr txBox="1"/>
          <p:nvPr/>
        </p:nvSpPr>
        <p:spPr>
          <a:xfrm>
            <a:off x="795131" y="1387647"/>
            <a:ext cx="2006435" cy="461665"/>
          </a:xfrm>
          <a:prstGeom prst="rect">
            <a:avLst/>
          </a:prstGeom>
          <a:solidFill>
            <a:schemeClr val="tx1"/>
          </a:solidFill>
        </p:spPr>
        <p:txBody>
          <a:bodyPr wrap="square">
            <a:spAutoFit/>
          </a:bodyPr>
          <a:lstStyle/>
          <a:p>
            <a:pPr>
              <a:defRPr/>
            </a:pPr>
            <a:r>
              <a:rPr lang="en-GB" sz="2400" dirty="0" smtClean="0">
                <a:solidFill>
                  <a:schemeClr val="bg1"/>
                </a:solidFill>
                <a:latin typeface="Adobe Gothic Std B" pitchFamily="34" charset="-128"/>
                <a:ea typeface="Adobe Gothic Std B" pitchFamily="34" charset="-128"/>
              </a:rPr>
              <a:t>Map services</a:t>
            </a:r>
            <a:endParaRPr lang="en-GB" sz="2400" dirty="0">
              <a:solidFill>
                <a:schemeClr val="bg1"/>
              </a:solidFill>
              <a:effectLst/>
              <a:latin typeface="Adobe Gothic Std B" pitchFamily="34" charset="-128"/>
              <a:ea typeface="Adobe Gothic Std B" pitchFamily="34" charset="-128"/>
            </a:endParaRPr>
          </a:p>
        </p:txBody>
      </p:sp>
      <p:sp>
        <p:nvSpPr>
          <p:cNvPr id="12" name="Sylinder 11"/>
          <p:cNvSpPr/>
          <p:nvPr/>
        </p:nvSpPr>
        <p:spPr>
          <a:xfrm>
            <a:off x="230927" y="4022387"/>
            <a:ext cx="3193209" cy="1994170"/>
          </a:xfrm>
          <a:prstGeom prst="can">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smtClean="0">
                <a:solidFill>
                  <a:schemeClr val="tx1"/>
                </a:solidFill>
              </a:rPr>
              <a:t>Marine, minerals, </a:t>
            </a:r>
            <a:r>
              <a:rPr lang="nb-NO" b="1" dirty="0" err="1" smtClean="0">
                <a:solidFill>
                  <a:schemeClr val="tx1"/>
                </a:solidFill>
              </a:rPr>
              <a:t>bedrock</a:t>
            </a:r>
            <a:r>
              <a:rPr lang="nb-NO" b="1" dirty="0" smtClean="0">
                <a:solidFill>
                  <a:schemeClr val="tx1"/>
                </a:solidFill>
              </a:rPr>
              <a:t>, </a:t>
            </a:r>
            <a:r>
              <a:rPr lang="nb-NO" b="1" dirty="0" err="1" smtClean="0">
                <a:solidFill>
                  <a:schemeClr val="tx1"/>
                </a:solidFill>
              </a:rPr>
              <a:t>etc</a:t>
            </a:r>
            <a:endParaRPr lang="nb-NO" b="1" dirty="0" smtClean="0">
              <a:solidFill>
                <a:schemeClr val="tx1"/>
              </a:solidFill>
            </a:endParaRPr>
          </a:p>
          <a:p>
            <a:pPr algn="ctr"/>
            <a:r>
              <a:rPr lang="nb-NO" b="1" dirty="0" err="1" smtClean="0">
                <a:solidFill>
                  <a:schemeClr val="tx1"/>
                </a:solidFill>
              </a:rPr>
              <a:t>ArcSDE/Oracle</a:t>
            </a:r>
            <a:r>
              <a:rPr lang="nb-NO" b="1" dirty="0" smtClean="0">
                <a:solidFill>
                  <a:schemeClr val="tx1"/>
                </a:solidFill>
              </a:rPr>
              <a:t> </a:t>
            </a:r>
            <a:endParaRPr lang="nb-NO" b="1" dirty="0">
              <a:solidFill>
                <a:schemeClr val="tx1"/>
              </a:solidFill>
            </a:endParaRPr>
          </a:p>
        </p:txBody>
      </p:sp>
      <p:sp>
        <p:nvSpPr>
          <p:cNvPr id="13" name="Rektangel 12"/>
          <p:cNvSpPr/>
          <p:nvPr/>
        </p:nvSpPr>
        <p:spPr>
          <a:xfrm>
            <a:off x="4567503" y="3467474"/>
            <a:ext cx="1872208" cy="1224136"/>
          </a:xfrm>
          <a:prstGeom prst="rect">
            <a:avLst/>
          </a:prstGeom>
          <a:solidFill>
            <a:schemeClr val="tx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p:cNvSpPr txBox="1"/>
          <p:nvPr/>
        </p:nvSpPr>
        <p:spPr>
          <a:xfrm>
            <a:off x="4567503" y="3658090"/>
            <a:ext cx="1872208" cy="584775"/>
          </a:xfrm>
          <a:prstGeom prst="rect">
            <a:avLst/>
          </a:prstGeom>
          <a:noFill/>
        </p:spPr>
        <p:txBody>
          <a:bodyPr wrap="square" rtlCol="0">
            <a:spAutoFit/>
          </a:bodyPr>
          <a:lstStyle/>
          <a:p>
            <a:pPr algn="ctr"/>
            <a:r>
              <a:rPr lang="nb-NO" sz="1600" b="1" dirty="0" smtClean="0">
                <a:latin typeface="+mn-lt"/>
              </a:rPr>
              <a:t>WMS</a:t>
            </a:r>
            <a:br>
              <a:rPr lang="nb-NO" sz="1600" b="1" dirty="0" smtClean="0">
                <a:latin typeface="+mn-lt"/>
              </a:rPr>
            </a:br>
            <a:r>
              <a:rPr lang="nb-NO" sz="1600" b="1" dirty="0" smtClean="0">
                <a:latin typeface="+mn-lt"/>
              </a:rPr>
              <a:t>(</a:t>
            </a:r>
            <a:r>
              <a:rPr lang="nb-NO" sz="1600" b="1" dirty="0" err="1" smtClean="0">
                <a:latin typeface="+mn-lt"/>
              </a:rPr>
              <a:t>MapServer</a:t>
            </a:r>
            <a:r>
              <a:rPr lang="nb-NO" sz="1600" b="1" dirty="0" smtClean="0">
                <a:latin typeface="+mn-lt"/>
              </a:rPr>
              <a:t>)</a:t>
            </a:r>
            <a:endParaRPr lang="nb-NO" sz="1600" b="1" dirty="0">
              <a:latin typeface="+mn-lt"/>
            </a:endParaRPr>
          </a:p>
        </p:txBody>
      </p:sp>
      <p:sp>
        <p:nvSpPr>
          <p:cNvPr id="15" name="Rektangel 14"/>
          <p:cNvSpPr/>
          <p:nvPr/>
        </p:nvSpPr>
        <p:spPr>
          <a:xfrm>
            <a:off x="4567503" y="5019472"/>
            <a:ext cx="1872208" cy="1224136"/>
          </a:xfrm>
          <a:prstGeom prst="rect">
            <a:avLst/>
          </a:prstGeom>
          <a:solidFill>
            <a:schemeClr val="tx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TekstSylinder 15"/>
          <p:cNvSpPr txBox="1"/>
          <p:nvPr/>
        </p:nvSpPr>
        <p:spPr>
          <a:xfrm>
            <a:off x="4567503" y="5307504"/>
            <a:ext cx="1872208" cy="584775"/>
          </a:xfrm>
          <a:prstGeom prst="rect">
            <a:avLst/>
          </a:prstGeom>
          <a:noFill/>
        </p:spPr>
        <p:txBody>
          <a:bodyPr wrap="square" rtlCol="0">
            <a:spAutoFit/>
          </a:bodyPr>
          <a:lstStyle/>
          <a:p>
            <a:pPr algn="ctr"/>
            <a:r>
              <a:rPr lang="nb-NO" sz="1600" b="1" dirty="0" err="1" smtClean="0">
                <a:latin typeface="+mn-lt"/>
              </a:rPr>
              <a:t>AGS-service</a:t>
            </a:r>
            <a:endParaRPr lang="nb-NO" sz="1600" b="1" dirty="0" smtClean="0">
              <a:latin typeface="+mn-lt"/>
            </a:endParaRPr>
          </a:p>
          <a:p>
            <a:pPr algn="ctr"/>
            <a:r>
              <a:rPr lang="nb-NO" sz="1600" b="1" dirty="0" smtClean="0">
                <a:latin typeface="+mn-lt"/>
              </a:rPr>
              <a:t>(ArcGIS Server)</a:t>
            </a:r>
            <a:endParaRPr lang="nb-NO" sz="1600" b="1" dirty="0">
              <a:latin typeface="+mn-lt"/>
            </a:endParaRPr>
          </a:p>
        </p:txBody>
      </p:sp>
      <p:sp>
        <p:nvSpPr>
          <p:cNvPr id="17" name="Rektangel 16"/>
          <p:cNvSpPr/>
          <p:nvPr/>
        </p:nvSpPr>
        <p:spPr>
          <a:xfrm>
            <a:off x="2995648" y="1718230"/>
            <a:ext cx="1152128" cy="1080120"/>
          </a:xfrm>
          <a:prstGeom prst="rect">
            <a:avLst/>
          </a:prstGeom>
          <a:solidFill>
            <a:schemeClr val="tx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TekstSylinder 17"/>
          <p:cNvSpPr txBox="1"/>
          <p:nvPr/>
        </p:nvSpPr>
        <p:spPr>
          <a:xfrm>
            <a:off x="2995648" y="1921187"/>
            <a:ext cx="1152128" cy="584775"/>
          </a:xfrm>
          <a:prstGeom prst="rect">
            <a:avLst/>
          </a:prstGeom>
          <a:noFill/>
        </p:spPr>
        <p:txBody>
          <a:bodyPr wrap="square" rtlCol="0">
            <a:spAutoFit/>
          </a:bodyPr>
          <a:lstStyle/>
          <a:p>
            <a:pPr algn="ctr"/>
            <a:r>
              <a:rPr lang="nb-NO" sz="1600" b="1" dirty="0" err="1" smtClean="0">
                <a:latin typeface="+mn-lt"/>
              </a:rPr>
              <a:t>Factsheet</a:t>
            </a:r>
            <a:endParaRPr lang="nb-NO" sz="1600" b="1" dirty="0" smtClean="0">
              <a:latin typeface="+mn-lt"/>
            </a:endParaRPr>
          </a:p>
          <a:p>
            <a:pPr algn="ctr"/>
            <a:r>
              <a:rPr lang="nb-NO" sz="1600" b="1" dirty="0" smtClean="0">
                <a:latin typeface="+mn-lt"/>
              </a:rPr>
              <a:t>(PL/SQL)</a:t>
            </a:r>
            <a:endParaRPr lang="nb-NO" sz="1600" b="1" dirty="0">
              <a:latin typeface="+mn-lt"/>
            </a:endParaRPr>
          </a:p>
        </p:txBody>
      </p:sp>
      <p:sp>
        <p:nvSpPr>
          <p:cNvPr id="19" name="Line 1033"/>
          <p:cNvSpPr>
            <a:spLocks noChangeShapeType="1"/>
          </p:cNvSpPr>
          <p:nvPr/>
        </p:nvSpPr>
        <p:spPr bwMode="auto">
          <a:xfrm flipV="1">
            <a:off x="1760706" y="2798348"/>
            <a:ext cx="1544096" cy="1444516"/>
          </a:xfrm>
          <a:prstGeom prst="line">
            <a:avLst/>
          </a:prstGeom>
          <a:noFill/>
          <a:ln w="12700">
            <a:solidFill>
              <a:srgbClr val="000000"/>
            </a:solidFill>
            <a:round/>
            <a:headEnd type="stealth" w="med" len="lg"/>
            <a:tailEnd type="stealth" w="med" len="lg"/>
          </a:ln>
        </p:spPr>
        <p:txBody>
          <a:bodyPr wrap="none" anchor="ctr"/>
          <a:lstStyle/>
          <a:p>
            <a:pPr>
              <a:defRPr/>
            </a:pPr>
            <a:endParaRPr lang="nb-NO"/>
          </a:p>
        </p:txBody>
      </p:sp>
      <p:sp>
        <p:nvSpPr>
          <p:cNvPr id="20" name="TekstSylinder 19"/>
          <p:cNvSpPr txBox="1"/>
          <p:nvPr/>
        </p:nvSpPr>
        <p:spPr>
          <a:xfrm>
            <a:off x="4147776" y="2942364"/>
            <a:ext cx="1747186" cy="338554"/>
          </a:xfrm>
          <a:prstGeom prst="rect">
            <a:avLst/>
          </a:prstGeom>
          <a:noFill/>
        </p:spPr>
        <p:txBody>
          <a:bodyPr wrap="square" rtlCol="0">
            <a:spAutoFit/>
          </a:bodyPr>
          <a:lstStyle/>
          <a:p>
            <a:pPr algn="ctr"/>
            <a:r>
              <a:rPr lang="nb-NO" sz="1600" b="1" dirty="0" smtClean="0">
                <a:latin typeface="+mn-lt"/>
              </a:rPr>
              <a:t>GetFeatureInfo()</a:t>
            </a:r>
            <a:endParaRPr lang="nb-NO" sz="1600" b="1" dirty="0">
              <a:latin typeface="+mn-lt"/>
            </a:endParaRPr>
          </a:p>
        </p:txBody>
      </p:sp>
      <p:sp>
        <p:nvSpPr>
          <p:cNvPr id="21" name="Line 1033"/>
          <p:cNvSpPr>
            <a:spLocks noChangeShapeType="1"/>
          </p:cNvSpPr>
          <p:nvPr/>
        </p:nvSpPr>
        <p:spPr bwMode="auto">
          <a:xfrm flipH="1" flipV="1">
            <a:off x="3920246" y="2798350"/>
            <a:ext cx="647257" cy="744890"/>
          </a:xfrm>
          <a:prstGeom prst="line">
            <a:avLst/>
          </a:prstGeom>
          <a:noFill/>
          <a:ln w="12700">
            <a:solidFill>
              <a:srgbClr val="000000"/>
            </a:solidFill>
            <a:round/>
            <a:headEnd type="stealth" w="med" len="lg"/>
            <a:tailEnd type="stealth" w="med" len="lg"/>
          </a:ln>
        </p:spPr>
        <p:txBody>
          <a:bodyPr wrap="none" anchor="ctr"/>
          <a:lstStyle/>
          <a:p>
            <a:pPr>
              <a:defRPr/>
            </a:pPr>
            <a:endParaRPr lang="nb-NO"/>
          </a:p>
        </p:txBody>
      </p:sp>
      <p:sp>
        <p:nvSpPr>
          <p:cNvPr id="22" name="Line 1033"/>
          <p:cNvSpPr>
            <a:spLocks noChangeShapeType="1"/>
          </p:cNvSpPr>
          <p:nvPr/>
        </p:nvSpPr>
        <p:spPr bwMode="auto">
          <a:xfrm flipH="1">
            <a:off x="3424135" y="4068084"/>
            <a:ext cx="1143367" cy="623525"/>
          </a:xfrm>
          <a:prstGeom prst="line">
            <a:avLst/>
          </a:prstGeom>
          <a:noFill/>
          <a:ln w="12700">
            <a:solidFill>
              <a:srgbClr val="000000"/>
            </a:solidFill>
            <a:round/>
            <a:headEnd type="stealth" w="med" len="lg"/>
            <a:tailEnd type="stealth" w="med" len="lg"/>
          </a:ln>
        </p:spPr>
        <p:txBody>
          <a:bodyPr wrap="none" anchor="ctr"/>
          <a:lstStyle/>
          <a:p>
            <a:pPr>
              <a:defRPr/>
            </a:pPr>
            <a:endParaRPr lang="nb-NO"/>
          </a:p>
        </p:txBody>
      </p:sp>
      <p:sp>
        <p:nvSpPr>
          <p:cNvPr id="23" name="Line 1033"/>
          <p:cNvSpPr>
            <a:spLocks noChangeShapeType="1"/>
          </p:cNvSpPr>
          <p:nvPr/>
        </p:nvSpPr>
        <p:spPr bwMode="auto">
          <a:xfrm flipH="1" flipV="1">
            <a:off x="3424135" y="5505854"/>
            <a:ext cx="1143367" cy="228325"/>
          </a:xfrm>
          <a:prstGeom prst="line">
            <a:avLst/>
          </a:prstGeom>
          <a:noFill/>
          <a:ln w="12700">
            <a:solidFill>
              <a:srgbClr val="000000"/>
            </a:solidFill>
            <a:round/>
            <a:headEnd type="stealth" w="med" len="lg"/>
            <a:tailEnd type="stealth" w="med" len="lg"/>
          </a:ln>
        </p:spPr>
        <p:txBody>
          <a:bodyPr wrap="none" anchor="ctr"/>
          <a:lstStyle/>
          <a:p>
            <a:pPr>
              <a:defRPr/>
            </a:pPr>
            <a:endParaRPr lang="nb-NO"/>
          </a:p>
        </p:txBody>
      </p:sp>
      <p:sp>
        <p:nvSpPr>
          <p:cNvPr id="25" name="Rektangel 24"/>
          <p:cNvSpPr/>
          <p:nvPr/>
        </p:nvSpPr>
        <p:spPr>
          <a:xfrm>
            <a:off x="7365826" y="2942364"/>
            <a:ext cx="1872208" cy="961512"/>
          </a:xfrm>
          <a:prstGeom prst="rect">
            <a:avLst/>
          </a:prstGeom>
          <a:solidFill>
            <a:schemeClr val="accent3">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TekstSylinder 25"/>
          <p:cNvSpPr txBox="1"/>
          <p:nvPr/>
        </p:nvSpPr>
        <p:spPr>
          <a:xfrm>
            <a:off x="7365826" y="3234752"/>
            <a:ext cx="1872208" cy="338554"/>
          </a:xfrm>
          <a:prstGeom prst="rect">
            <a:avLst/>
          </a:prstGeom>
          <a:noFill/>
        </p:spPr>
        <p:txBody>
          <a:bodyPr wrap="square" rtlCol="0">
            <a:spAutoFit/>
          </a:bodyPr>
          <a:lstStyle/>
          <a:p>
            <a:pPr algn="ctr"/>
            <a:r>
              <a:rPr lang="en-GB" sz="1600" b="1" smtClean="0">
                <a:latin typeface="+mn-lt"/>
              </a:rPr>
              <a:t>WMS-Clients</a:t>
            </a:r>
            <a:endParaRPr lang="en-GB" sz="1600" b="1">
              <a:latin typeface="+mn-lt"/>
            </a:endParaRPr>
          </a:p>
        </p:txBody>
      </p:sp>
      <p:sp>
        <p:nvSpPr>
          <p:cNvPr id="27" name="TekstSylinder 26"/>
          <p:cNvSpPr txBox="1"/>
          <p:nvPr/>
        </p:nvSpPr>
        <p:spPr>
          <a:xfrm>
            <a:off x="7365826" y="2167408"/>
            <a:ext cx="1872208" cy="338554"/>
          </a:xfrm>
          <a:prstGeom prst="rect">
            <a:avLst/>
          </a:prstGeom>
          <a:noFill/>
        </p:spPr>
        <p:txBody>
          <a:bodyPr wrap="square" rtlCol="0">
            <a:spAutoFit/>
          </a:bodyPr>
          <a:lstStyle/>
          <a:p>
            <a:pPr algn="ctr"/>
            <a:r>
              <a:rPr lang="nb-NO" sz="1600" b="1" dirty="0" smtClean="0">
                <a:latin typeface="+mn-lt"/>
              </a:rPr>
              <a:t>Internet</a:t>
            </a:r>
            <a:endParaRPr lang="nb-NO" sz="1600" b="1" dirty="0">
              <a:latin typeface="+mn-lt"/>
            </a:endParaRPr>
          </a:p>
        </p:txBody>
      </p:sp>
      <p:sp>
        <p:nvSpPr>
          <p:cNvPr id="28" name="Rektangel 27"/>
          <p:cNvSpPr/>
          <p:nvPr/>
        </p:nvSpPr>
        <p:spPr>
          <a:xfrm>
            <a:off x="7365826" y="4345992"/>
            <a:ext cx="1872208" cy="961512"/>
          </a:xfrm>
          <a:prstGeom prst="rect">
            <a:avLst/>
          </a:prstGeom>
          <a:solidFill>
            <a:schemeClr val="accent3">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TekstSylinder 28"/>
          <p:cNvSpPr txBox="1"/>
          <p:nvPr/>
        </p:nvSpPr>
        <p:spPr>
          <a:xfrm>
            <a:off x="7365826" y="4638380"/>
            <a:ext cx="1872208" cy="338554"/>
          </a:xfrm>
          <a:prstGeom prst="rect">
            <a:avLst/>
          </a:prstGeom>
          <a:noFill/>
        </p:spPr>
        <p:txBody>
          <a:bodyPr wrap="square" rtlCol="0">
            <a:spAutoFit/>
          </a:bodyPr>
          <a:lstStyle/>
          <a:p>
            <a:pPr algn="ctr"/>
            <a:r>
              <a:rPr lang="en-GB" sz="1600" b="1" smtClean="0">
                <a:latin typeface="+mn-lt"/>
              </a:rPr>
              <a:t>Other clients</a:t>
            </a:r>
            <a:endParaRPr lang="en-GB" sz="1600" b="1">
              <a:latin typeface="+mn-lt"/>
            </a:endParaRPr>
          </a:p>
        </p:txBody>
      </p:sp>
      <p:sp>
        <p:nvSpPr>
          <p:cNvPr id="30" name="Line 1033"/>
          <p:cNvSpPr>
            <a:spLocks noChangeShapeType="1"/>
          </p:cNvSpPr>
          <p:nvPr/>
        </p:nvSpPr>
        <p:spPr bwMode="auto">
          <a:xfrm flipH="1">
            <a:off x="6439710" y="3467474"/>
            <a:ext cx="926115" cy="311762"/>
          </a:xfrm>
          <a:prstGeom prst="line">
            <a:avLst/>
          </a:prstGeom>
          <a:noFill/>
          <a:ln w="12700">
            <a:solidFill>
              <a:srgbClr val="000000"/>
            </a:solidFill>
            <a:round/>
            <a:headEnd type="stealth" w="med" len="lg"/>
            <a:tailEnd type="stealth" w="med" len="lg"/>
          </a:ln>
        </p:spPr>
        <p:txBody>
          <a:bodyPr wrap="none" anchor="ctr"/>
          <a:lstStyle/>
          <a:p>
            <a:pPr>
              <a:defRPr/>
            </a:pPr>
            <a:endParaRPr lang="nb-NO"/>
          </a:p>
        </p:txBody>
      </p:sp>
      <p:sp>
        <p:nvSpPr>
          <p:cNvPr id="31" name="Line 1033"/>
          <p:cNvSpPr>
            <a:spLocks noChangeShapeType="1"/>
          </p:cNvSpPr>
          <p:nvPr/>
        </p:nvSpPr>
        <p:spPr bwMode="auto">
          <a:xfrm flipH="1">
            <a:off x="6439709" y="5019472"/>
            <a:ext cx="926116" cy="443913"/>
          </a:xfrm>
          <a:prstGeom prst="line">
            <a:avLst/>
          </a:prstGeom>
          <a:noFill/>
          <a:ln w="12700">
            <a:solidFill>
              <a:srgbClr val="000000"/>
            </a:solidFill>
            <a:round/>
            <a:headEnd type="stealth" w="med" len="lg"/>
            <a:tailEnd type="stealth" w="med" len="lg"/>
          </a:ln>
        </p:spPr>
        <p:txBody>
          <a:bodyPr wrap="none" anchor="ctr"/>
          <a:lstStyle/>
          <a:p>
            <a:pPr>
              <a:defRPr/>
            </a:pPr>
            <a:endParaRPr lang="nb-NO"/>
          </a:p>
        </p:txBody>
      </p:sp>
    </p:spTree>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31746" name="Picture 2" descr="http://i1-win.softpedia-static.com/screenshots/FME-Desktop_2.png?1359046561"/>
          <p:cNvPicPr>
            <a:picLocks noChangeAspect="1" noChangeArrowheads="1"/>
          </p:cNvPicPr>
          <p:nvPr/>
        </p:nvPicPr>
        <p:blipFill>
          <a:blip r:embed="rId5"/>
          <a:srcRect/>
          <a:stretch>
            <a:fillRect/>
          </a:stretch>
        </p:blipFill>
        <p:spPr bwMode="auto">
          <a:xfrm>
            <a:off x="4328161" y="2121341"/>
            <a:ext cx="4995212" cy="3111304"/>
          </a:xfrm>
          <a:prstGeom prst="rect">
            <a:avLst/>
          </a:prstGeom>
          <a:noFill/>
        </p:spPr>
      </p:pic>
      <p:sp>
        <p:nvSpPr>
          <p:cNvPr id="10" name="TekstSylinder 9"/>
          <p:cNvSpPr txBox="1"/>
          <p:nvPr/>
        </p:nvSpPr>
        <p:spPr>
          <a:xfrm>
            <a:off x="738655" y="618265"/>
            <a:ext cx="6851556" cy="646331"/>
          </a:xfrm>
          <a:prstGeom prst="rect">
            <a:avLst/>
          </a:prstGeom>
          <a:noFill/>
        </p:spPr>
        <p:txBody>
          <a:bodyPr wrap="none">
            <a:spAutoFit/>
          </a:bodyPr>
          <a:lstStyle/>
          <a:p>
            <a:pPr>
              <a:defRPr/>
            </a:pPr>
            <a:r>
              <a:rPr lang="en-GB" sz="3600" b="1" dirty="0" smtClean="0">
                <a:latin typeface="Adobe Gothic Std B" pitchFamily="34" charset="-128"/>
                <a:ea typeface="Adobe Gothic Std B" pitchFamily="34" charset="-128"/>
                <a:cs typeface="Verdana" pitchFamily="34" charset="0"/>
              </a:rPr>
              <a:t>Technology - Services and tools</a:t>
            </a:r>
            <a:endParaRPr lang="en-GB" sz="3600" b="1" dirty="0">
              <a:latin typeface="Adobe Gothic Std B" pitchFamily="34" charset="-128"/>
              <a:ea typeface="Adobe Gothic Std B" pitchFamily="34" charset="-128"/>
              <a:cs typeface="Verdana" pitchFamily="34" charset="0"/>
            </a:endParaRPr>
          </a:p>
        </p:txBody>
      </p:sp>
      <p:sp>
        <p:nvSpPr>
          <p:cNvPr id="12" name="TekstSylinder 11"/>
          <p:cNvSpPr txBox="1"/>
          <p:nvPr/>
        </p:nvSpPr>
        <p:spPr>
          <a:xfrm>
            <a:off x="738655" y="1415237"/>
            <a:ext cx="2206440" cy="461665"/>
          </a:xfrm>
          <a:prstGeom prst="rect">
            <a:avLst/>
          </a:prstGeom>
          <a:solidFill>
            <a:schemeClr val="tx1"/>
          </a:solidFill>
        </p:spPr>
        <p:txBody>
          <a:bodyPr wrap="square">
            <a:spAutoFit/>
          </a:bodyPr>
          <a:lstStyle/>
          <a:p>
            <a:pPr>
              <a:defRPr/>
            </a:pPr>
            <a:r>
              <a:rPr lang="en-GB" sz="2400" dirty="0" smtClean="0">
                <a:solidFill>
                  <a:schemeClr val="bg1"/>
                </a:solidFill>
                <a:latin typeface="Adobe Gothic Std B" pitchFamily="34" charset="-128"/>
                <a:ea typeface="Adobe Gothic Std B" pitchFamily="34" charset="-128"/>
              </a:rPr>
              <a:t>Downloading</a:t>
            </a:r>
            <a:endParaRPr lang="en-GB" sz="2400" dirty="0">
              <a:solidFill>
                <a:schemeClr val="bg1"/>
              </a:solidFill>
              <a:effectLst/>
              <a:latin typeface="Adobe Gothic Std B" pitchFamily="34" charset="-128"/>
              <a:ea typeface="Adobe Gothic Std B" pitchFamily="34" charset="-128"/>
            </a:endParaRPr>
          </a:p>
        </p:txBody>
      </p:sp>
      <p:pic>
        <p:nvPicPr>
          <p:cNvPr id="39938" name="Picture 2"/>
          <p:cNvPicPr>
            <a:picLocks noChangeAspect="1" noChangeArrowheads="1"/>
          </p:cNvPicPr>
          <p:nvPr/>
        </p:nvPicPr>
        <p:blipFill>
          <a:blip r:embed="rId6"/>
          <a:srcRect/>
          <a:stretch>
            <a:fillRect/>
          </a:stretch>
        </p:blipFill>
        <p:spPr bwMode="auto">
          <a:xfrm>
            <a:off x="738655" y="2121341"/>
            <a:ext cx="3203541" cy="3030377"/>
          </a:xfrm>
          <a:prstGeom prst="rect">
            <a:avLst/>
          </a:prstGeom>
          <a:ln>
            <a:noFill/>
          </a:ln>
          <a:effectLst>
            <a:outerShdw blurRad="292100" dist="139700" dir="2700000" algn="tl" rotWithShape="0">
              <a:srgbClr val="333333">
                <a:alpha val="65000"/>
              </a:srgbClr>
            </a:outerShdw>
          </a:effectLst>
        </p:spPr>
      </p:pic>
    </p:spTree>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Effect transition="in" filter="fade">
                                      <p:cBhvr>
                                        <p:cTn id="9" dur="5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 name="TekstSylinder 9"/>
          <p:cNvSpPr txBox="1"/>
          <p:nvPr/>
        </p:nvSpPr>
        <p:spPr>
          <a:xfrm>
            <a:off x="738655" y="618265"/>
            <a:ext cx="6851556" cy="646331"/>
          </a:xfrm>
          <a:prstGeom prst="rect">
            <a:avLst/>
          </a:prstGeom>
          <a:noFill/>
        </p:spPr>
        <p:txBody>
          <a:bodyPr wrap="none">
            <a:spAutoFit/>
          </a:bodyPr>
          <a:lstStyle/>
          <a:p>
            <a:pPr>
              <a:defRPr/>
            </a:pPr>
            <a:r>
              <a:rPr lang="en-GB" sz="3600" b="1" dirty="0" smtClean="0">
                <a:latin typeface="Adobe Gothic Std B" pitchFamily="34" charset="-128"/>
                <a:ea typeface="Adobe Gothic Std B" pitchFamily="34" charset="-128"/>
                <a:cs typeface="Verdana" pitchFamily="34" charset="0"/>
              </a:rPr>
              <a:t>Technology - Services and tools</a:t>
            </a:r>
            <a:endParaRPr lang="en-GB" sz="3600" b="1" dirty="0">
              <a:latin typeface="Adobe Gothic Std B" pitchFamily="34" charset="-128"/>
              <a:ea typeface="Adobe Gothic Std B" pitchFamily="34" charset="-128"/>
              <a:cs typeface="Verdana" pitchFamily="34" charset="0"/>
            </a:endParaRPr>
          </a:p>
        </p:txBody>
      </p:sp>
      <p:sp>
        <p:nvSpPr>
          <p:cNvPr id="12" name="TekstSylinder 11"/>
          <p:cNvSpPr txBox="1"/>
          <p:nvPr/>
        </p:nvSpPr>
        <p:spPr>
          <a:xfrm>
            <a:off x="738655" y="1415237"/>
            <a:ext cx="1868358" cy="461665"/>
          </a:xfrm>
          <a:prstGeom prst="rect">
            <a:avLst/>
          </a:prstGeom>
          <a:solidFill>
            <a:schemeClr val="tx1"/>
          </a:solidFill>
        </p:spPr>
        <p:txBody>
          <a:bodyPr wrap="square">
            <a:spAutoFit/>
          </a:bodyPr>
          <a:lstStyle/>
          <a:p>
            <a:pPr>
              <a:defRPr/>
            </a:pPr>
            <a:r>
              <a:rPr lang="en-GB" sz="2400" dirty="0" err="1" smtClean="0">
                <a:solidFill>
                  <a:schemeClr val="bg1"/>
                </a:solidFill>
                <a:latin typeface="Adobe Gothic Std B" pitchFamily="34" charset="-128"/>
                <a:ea typeface="Adobe Gothic Std B" pitchFamily="34" charset="-128"/>
              </a:rPr>
              <a:t>MapClients</a:t>
            </a:r>
            <a:endParaRPr lang="en-GB" sz="2400" dirty="0">
              <a:solidFill>
                <a:schemeClr val="bg1"/>
              </a:solidFill>
              <a:effectLst/>
              <a:latin typeface="Adobe Gothic Std B" pitchFamily="34" charset="-128"/>
              <a:ea typeface="Adobe Gothic Std B" pitchFamily="34" charset="-128"/>
            </a:endParaRPr>
          </a:p>
        </p:txBody>
      </p:sp>
      <p:pic>
        <p:nvPicPr>
          <p:cNvPr id="40962" name="Picture 2"/>
          <p:cNvPicPr>
            <a:picLocks noChangeAspect="1" noChangeArrowheads="1"/>
          </p:cNvPicPr>
          <p:nvPr/>
        </p:nvPicPr>
        <p:blipFill>
          <a:blip r:embed="rId5"/>
          <a:srcRect/>
          <a:stretch>
            <a:fillRect/>
          </a:stretch>
        </p:blipFill>
        <p:spPr bwMode="auto">
          <a:xfrm>
            <a:off x="738655" y="2392500"/>
            <a:ext cx="2933031" cy="3502462"/>
          </a:xfrm>
          <a:prstGeom prst="rect">
            <a:avLst/>
          </a:prstGeom>
          <a:noFill/>
          <a:ln w="9525">
            <a:noFill/>
            <a:miter lim="800000"/>
            <a:headEnd/>
            <a:tailEnd/>
          </a:ln>
          <a:effectLst/>
        </p:spPr>
      </p:pic>
      <p:pic>
        <p:nvPicPr>
          <p:cNvPr id="40963" name="Picture 3"/>
          <p:cNvPicPr>
            <a:picLocks noChangeAspect="1" noChangeArrowheads="1"/>
          </p:cNvPicPr>
          <p:nvPr/>
        </p:nvPicPr>
        <p:blipFill>
          <a:blip r:embed="rId6"/>
          <a:srcRect/>
          <a:stretch>
            <a:fillRect/>
          </a:stretch>
        </p:blipFill>
        <p:spPr bwMode="auto">
          <a:xfrm>
            <a:off x="3920689" y="1415237"/>
            <a:ext cx="4535675" cy="2424965"/>
          </a:xfrm>
          <a:prstGeom prst="rect">
            <a:avLst/>
          </a:prstGeom>
          <a:ln>
            <a:noFill/>
          </a:ln>
          <a:effectLst>
            <a:softEdge rad="112500"/>
          </a:effectLst>
        </p:spPr>
      </p:pic>
      <p:pic>
        <p:nvPicPr>
          <p:cNvPr id="40964" name="Picture 4"/>
          <p:cNvPicPr>
            <a:picLocks noChangeAspect="1" noChangeArrowheads="1"/>
          </p:cNvPicPr>
          <p:nvPr/>
        </p:nvPicPr>
        <p:blipFill>
          <a:blip r:embed="rId7"/>
          <a:srcRect/>
          <a:stretch>
            <a:fillRect/>
          </a:stretch>
        </p:blipFill>
        <p:spPr bwMode="auto">
          <a:xfrm>
            <a:off x="4455711" y="2137535"/>
            <a:ext cx="4604468" cy="2451697"/>
          </a:xfrm>
          <a:prstGeom prst="rect">
            <a:avLst/>
          </a:prstGeom>
          <a:ln>
            <a:noFill/>
          </a:ln>
          <a:effectLst>
            <a:softEdge rad="112500"/>
          </a:effectLst>
        </p:spPr>
      </p:pic>
      <p:pic>
        <p:nvPicPr>
          <p:cNvPr id="24" name="Picture 2"/>
          <p:cNvPicPr>
            <a:picLocks noChangeAspect="1" noChangeArrowheads="1"/>
          </p:cNvPicPr>
          <p:nvPr/>
        </p:nvPicPr>
        <p:blipFill>
          <a:blip r:embed="rId8"/>
          <a:srcRect t="16592" b="7629"/>
          <a:stretch>
            <a:fillRect/>
          </a:stretch>
        </p:blipFill>
        <p:spPr bwMode="auto">
          <a:xfrm>
            <a:off x="4270886" y="3133114"/>
            <a:ext cx="5338770" cy="2528384"/>
          </a:xfrm>
          <a:prstGeom prst="rect">
            <a:avLst/>
          </a:prstGeom>
          <a:ln>
            <a:noFill/>
          </a:ln>
          <a:effectLst>
            <a:softEdge rad="112500"/>
          </a:effectLst>
        </p:spPr>
      </p:pic>
      <p:pic>
        <p:nvPicPr>
          <p:cNvPr id="25" name="Picture 4"/>
          <p:cNvPicPr>
            <a:picLocks noChangeAspect="1" noChangeArrowheads="1"/>
          </p:cNvPicPr>
          <p:nvPr/>
        </p:nvPicPr>
        <p:blipFill>
          <a:blip r:embed="rId9"/>
          <a:srcRect t="12608" b="5573"/>
          <a:stretch>
            <a:fillRect/>
          </a:stretch>
        </p:blipFill>
        <p:spPr bwMode="auto">
          <a:xfrm>
            <a:off x="3817413" y="3998068"/>
            <a:ext cx="5242766" cy="2681003"/>
          </a:xfrm>
          <a:prstGeom prst="rect">
            <a:avLst/>
          </a:prstGeom>
          <a:ln>
            <a:noFill/>
          </a:ln>
          <a:effectLst>
            <a:softEdge rad="112500"/>
          </a:effectLst>
        </p:spPr>
      </p:pic>
    </p:spTree>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 calcmode="lin" valueType="num">
                                      <p:cBhvr>
                                        <p:cTn id="7" dur="500" fill="hold"/>
                                        <p:tgtEl>
                                          <p:spTgt spid="40964"/>
                                        </p:tgtEl>
                                        <p:attrNameLst>
                                          <p:attrName>ppt_w</p:attrName>
                                        </p:attrNameLst>
                                      </p:cBhvr>
                                      <p:tavLst>
                                        <p:tav tm="0">
                                          <p:val>
                                            <p:fltVal val="0"/>
                                          </p:val>
                                        </p:tav>
                                        <p:tav tm="100000">
                                          <p:val>
                                            <p:strVal val="#ppt_w"/>
                                          </p:val>
                                        </p:tav>
                                      </p:tavLst>
                                    </p:anim>
                                    <p:anim calcmode="lin" valueType="num">
                                      <p:cBhvr>
                                        <p:cTn id="8" dur="500" fill="hold"/>
                                        <p:tgtEl>
                                          <p:spTgt spid="40964"/>
                                        </p:tgtEl>
                                        <p:attrNameLst>
                                          <p:attrName>ppt_h</p:attrName>
                                        </p:attrNameLst>
                                      </p:cBhvr>
                                      <p:tavLst>
                                        <p:tav tm="0">
                                          <p:val>
                                            <p:fltVal val="0"/>
                                          </p:val>
                                        </p:tav>
                                        <p:tav tm="100000">
                                          <p:val>
                                            <p:strVal val="#ppt_h"/>
                                          </p:val>
                                        </p:tav>
                                      </p:tavLst>
                                    </p:anim>
                                    <p:animEffect transition="in" filter="fade">
                                      <p:cBhvr>
                                        <p:cTn id="9" dur="500"/>
                                        <p:tgtEl>
                                          <p:spTgt spid="4096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5"/>
          <a:srcRect/>
          <a:stretch>
            <a:fillRect/>
          </a:stretch>
        </p:blipFill>
        <p:spPr bwMode="auto">
          <a:xfrm>
            <a:off x="0" y="1046297"/>
            <a:ext cx="9906000" cy="5810036"/>
          </a:xfrm>
          <a:prstGeom prst="rect">
            <a:avLst/>
          </a:prstGeom>
          <a:ln>
            <a:noFill/>
          </a:ln>
          <a:effectLst>
            <a:softEdge rad="112500"/>
          </a:effectLst>
        </p:spPr>
      </p:pic>
      <p:sp>
        <p:nvSpPr>
          <p:cNvPr id="10" name="TekstSylinder 9"/>
          <p:cNvSpPr txBox="1"/>
          <p:nvPr/>
        </p:nvSpPr>
        <p:spPr>
          <a:xfrm>
            <a:off x="378731" y="259692"/>
            <a:ext cx="2600392" cy="646331"/>
          </a:xfrm>
          <a:prstGeom prst="rect">
            <a:avLst/>
          </a:prstGeom>
          <a:noFill/>
        </p:spPr>
        <p:txBody>
          <a:bodyPr wrap="none">
            <a:spAutoFit/>
          </a:bodyPr>
          <a:lstStyle/>
          <a:p>
            <a:pPr>
              <a:defRPr/>
            </a:pPr>
            <a:r>
              <a:rPr lang="en-GB" sz="3600" b="1" dirty="0" smtClean="0">
                <a:latin typeface="Adobe Gothic Std B" pitchFamily="34" charset="-128"/>
                <a:ea typeface="Adobe Gothic Std B" pitchFamily="34" charset="-128"/>
                <a:cs typeface="Verdana" pitchFamily="34" charset="0"/>
              </a:rPr>
              <a:t>Knowledge</a:t>
            </a:r>
            <a:endParaRPr lang="en-GB" sz="3600" b="1" dirty="0">
              <a:latin typeface="Adobe Gothic Std B" pitchFamily="34" charset="-128"/>
              <a:ea typeface="Adobe Gothic Std B" pitchFamily="34" charset="-128"/>
              <a:cs typeface="Verdana" pitchFamily="34" charset="0"/>
            </a:endParaRPr>
          </a:p>
        </p:txBody>
      </p:sp>
    </p:spTree>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0" y="0"/>
            <a:ext cx="9906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050" name="Tittel 1"/>
          <p:cNvSpPr>
            <a:spLocks noGrp="1"/>
          </p:cNvSpPr>
          <p:nvPr>
            <p:ph type="title"/>
          </p:nvPr>
        </p:nvSpPr>
        <p:spPr>
          <a:xfrm>
            <a:off x="422304" y="500974"/>
            <a:ext cx="9064596" cy="1143000"/>
          </a:xfrm>
        </p:spPr>
        <p:txBody>
          <a:bodyPr/>
          <a:lstStyle/>
          <a:p>
            <a:pPr algn="l" eaLnBrk="1" hangingPunct="1"/>
            <a:r>
              <a:rPr lang="en-GB" sz="3600" b="1" smtClean="0">
                <a:solidFill>
                  <a:schemeClr val="bg1"/>
                </a:solidFill>
                <a:latin typeface="Adobe Gothic Std B" pitchFamily="34" charset="-128"/>
                <a:ea typeface="Adobe Gothic Std B" pitchFamily="34" charset="-128"/>
              </a:rPr>
              <a:t>The way ahead</a:t>
            </a:r>
          </a:p>
        </p:txBody>
      </p:sp>
      <p:pic>
        <p:nvPicPr>
          <p:cNvPr id="31" name="Picture 2"/>
          <p:cNvPicPr>
            <a:picLocks noChangeAspect="1" noChangeArrowheads="1"/>
          </p:cNvPicPr>
          <p:nvPr/>
        </p:nvPicPr>
        <p:blipFill>
          <a:blip r:embed="rId3"/>
          <a:srcRect/>
          <a:stretch>
            <a:fillRect/>
          </a:stretch>
        </p:blipFill>
        <p:spPr bwMode="auto">
          <a:xfrm>
            <a:off x="1" y="2238455"/>
            <a:ext cx="9906000" cy="2940999"/>
          </a:xfrm>
          <a:prstGeom prst="rect">
            <a:avLst/>
          </a:prstGeom>
          <a:noFill/>
          <a:ln w="9525">
            <a:noFill/>
            <a:miter lim="800000"/>
            <a:headEnd/>
            <a:tailEnd/>
          </a:ln>
        </p:spPr>
      </p:pic>
      <p:grpSp>
        <p:nvGrpSpPr>
          <p:cNvPr id="13" name="Gruppe 12"/>
          <p:cNvGrpSpPr/>
          <p:nvPr/>
        </p:nvGrpSpPr>
        <p:grpSpPr>
          <a:xfrm>
            <a:off x="6609184" y="2238453"/>
            <a:ext cx="3277360" cy="3810696"/>
            <a:chOff x="6609184" y="2238453"/>
            <a:chExt cx="3277360" cy="3810696"/>
          </a:xfrm>
        </p:grpSpPr>
        <p:sp>
          <p:nvSpPr>
            <p:cNvPr id="82" name="TekstSylinder 81"/>
            <p:cNvSpPr txBox="1"/>
            <p:nvPr/>
          </p:nvSpPr>
          <p:spPr>
            <a:xfrm>
              <a:off x="7708929" y="5402818"/>
              <a:ext cx="1180131" cy="646331"/>
            </a:xfrm>
            <a:prstGeom prst="rect">
              <a:avLst/>
            </a:prstGeom>
            <a:noFill/>
          </p:spPr>
          <p:txBody>
            <a:bodyPr wrap="none" rtlCol="0">
              <a:spAutoFit/>
            </a:bodyPr>
            <a:lstStyle/>
            <a:p>
              <a:pPr algn="ctr"/>
              <a:r>
                <a:rPr lang="en-GB" dirty="0" smtClean="0">
                  <a:solidFill>
                    <a:schemeClr val="bg1"/>
                  </a:solidFill>
                  <a:latin typeface="Adobe Gothic Std B" pitchFamily="34" charset="-128"/>
                  <a:ea typeface="Adobe Gothic Std B" pitchFamily="34" charset="-128"/>
                </a:rPr>
                <a:t>Hunting </a:t>
              </a:r>
              <a:br>
                <a:rPr lang="en-GB" dirty="0" smtClean="0">
                  <a:solidFill>
                    <a:schemeClr val="bg1"/>
                  </a:solidFill>
                  <a:latin typeface="Adobe Gothic Std B" pitchFamily="34" charset="-128"/>
                  <a:ea typeface="Adobe Gothic Std B" pitchFamily="34" charset="-128"/>
                </a:rPr>
              </a:br>
              <a:r>
                <a:rPr lang="en-GB" dirty="0" smtClean="0">
                  <a:solidFill>
                    <a:schemeClr val="bg1"/>
                  </a:solidFill>
                  <a:latin typeface="Adobe Gothic Std B" pitchFamily="34" charset="-128"/>
                  <a:ea typeface="Adobe Gothic Std B" pitchFamily="34" charset="-128"/>
                </a:rPr>
                <a:t>for heads</a:t>
              </a:r>
              <a:endParaRPr lang="en-GB" dirty="0">
                <a:solidFill>
                  <a:schemeClr val="bg1"/>
                </a:solidFill>
                <a:latin typeface="Adobe Gothic Std B" pitchFamily="34" charset="-128"/>
                <a:ea typeface="Adobe Gothic Std B" pitchFamily="34" charset="-128"/>
              </a:endParaRPr>
            </a:p>
          </p:txBody>
        </p:sp>
        <p:pic>
          <p:nvPicPr>
            <p:cNvPr id="41990" name="Picture 6" descr="C:\Users\Haugan_Frank\AppData\Local\Microsoft\Windows\Temporary Internet Files\Content.IE5\IQOGDG7C\MP900442338[1].jpg"/>
            <p:cNvPicPr>
              <a:picLocks noChangeAspect="1" noChangeArrowheads="1"/>
            </p:cNvPicPr>
            <p:nvPr/>
          </p:nvPicPr>
          <p:blipFill>
            <a:blip r:embed="rId4">
              <a:clrChange>
                <a:clrFrom>
                  <a:srgbClr val="FFFFFF"/>
                </a:clrFrom>
                <a:clrTo>
                  <a:srgbClr val="FFFFFF">
                    <a:alpha val="0"/>
                  </a:srgbClr>
                </a:clrTo>
              </a:clrChange>
            </a:blip>
            <a:srcRect l="21478" r="4231"/>
            <a:stretch>
              <a:fillRect/>
            </a:stretch>
          </p:blipFill>
          <p:spPr bwMode="auto">
            <a:xfrm>
              <a:off x="6609184" y="2238453"/>
              <a:ext cx="3277360" cy="2940999"/>
            </a:xfrm>
            <a:prstGeom prst="rect">
              <a:avLst/>
            </a:prstGeom>
            <a:noFill/>
          </p:spPr>
        </p:pic>
      </p:grpSp>
      <p:grpSp>
        <p:nvGrpSpPr>
          <p:cNvPr id="11" name="Gruppe 10"/>
          <p:cNvGrpSpPr/>
          <p:nvPr/>
        </p:nvGrpSpPr>
        <p:grpSpPr>
          <a:xfrm>
            <a:off x="155574" y="2287095"/>
            <a:ext cx="2940999" cy="3762054"/>
            <a:chOff x="155574" y="2287095"/>
            <a:chExt cx="2940999" cy="3762054"/>
          </a:xfrm>
        </p:grpSpPr>
        <p:sp>
          <p:nvSpPr>
            <p:cNvPr id="80" name="TekstSylinder 79"/>
            <p:cNvSpPr txBox="1"/>
            <p:nvPr/>
          </p:nvSpPr>
          <p:spPr>
            <a:xfrm>
              <a:off x="977103" y="5402818"/>
              <a:ext cx="1109599" cy="646331"/>
            </a:xfrm>
            <a:prstGeom prst="rect">
              <a:avLst/>
            </a:prstGeom>
            <a:noFill/>
          </p:spPr>
          <p:txBody>
            <a:bodyPr wrap="none" rtlCol="0">
              <a:spAutoFit/>
            </a:bodyPr>
            <a:lstStyle/>
            <a:p>
              <a:pPr algn="ctr"/>
              <a:r>
                <a:rPr lang="en-GB" dirty="0" smtClean="0">
                  <a:solidFill>
                    <a:schemeClr val="bg1"/>
                  </a:solidFill>
                  <a:latin typeface="Adobe Gothic Std B" pitchFamily="34" charset="-128"/>
                  <a:ea typeface="Adobe Gothic Std B" pitchFamily="34" charset="-128"/>
                </a:rPr>
                <a:t>Data </a:t>
              </a:r>
              <a:br>
                <a:rPr lang="en-GB" dirty="0" smtClean="0">
                  <a:solidFill>
                    <a:schemeClr val="bg1"/>
                  </a:solidFill>
                  <a:latin typeface="Adobe Gothic Std B" pitchFamily="34" charset="-128"/>
                  <a:ea typeface="Adobe Gothic Std B" pitchFamily="34" charset="-128"/>
                </a:rPr>
              </a:br>
              <a:r>
                <a:rPr lang="en-GB" dirty="0" smtClean="0">
                  <a:solidFill>
                    <a:schemeClr val="bg1"/>
                  </a:solidFill>
                  <a:latin typeface="Adobe Gothic Std B" pitchFamily="34" charset="-128"/>
                  <a:ea typeface="Adobe Gothic Std B" pitchFamily="34" charset="-128"/>
                </a:rPr>
                <a:t>integrity</a:t>
              </a:r>
              <a:endParaRPr lang="en-GB" dirty="0">
                <a:solidFill>
                  <a:schemeClr val="bg1"/>
                </a:solidFill>
                <a:latin typeface="Adobe Gothic Std B" pitchFamily="34" charset="-128"/>
                <a:ea typeface="Adobe Gothic Std B" pitchFamily="34" charset="-128"/>
              </a:endParaRPr>
            </a:p>
          </p:txBody>
        </p:sp>
        <p:pic>
          <p:nvPicPr>
            <p:cNvPr id="41998" name="Picture 14" descr="Byggeklosse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55574" y="2287095"/>
              <a:ext cx="2940999" cy="2940999"/>
            </a:xfrm>
            <a:prstGeom prst="rect">
              <a:avLst/>
            </a:prstGeom>
            <a:noFill/>
          </p:spPr>
        </p:pic>
      </p:grpSp>
      <p:grpSp>
        <p:nvGrpSpPr>
          <p:cNvPr id="12" name="Gruppe 11"/>
          <p:cNvGrpSpPr/>
          <p:nvPr/>
        </p:nvGrpSpPr>
        <p:grpSpPr>
          <a:xfrm>
            <a:off x="3516402" y="2187221"/>
            <a:ext cx="2699578" cy="3861928"/>
            <a:chOff x="3516402" y="2187221"/>
            <a:chExt cx="2699578" cy="3861928"/>
          </a:xfrm>
        </p:grpSpPr>
        <p:sp>
          <p:nvSpPr>
            <p:cNvPr id="81" name="TekstSylinder 80"/>
            <p:cNvSpPr txBox="1"/>
            <p:nvPr/>
          </p:nvSpPr>
          <p:spPr>
            <a:xfrm>
              <a:off x="3787860" y="5402818"/>
              <a:ext cx="2119491" cy="646331"/>
            </a:xfrm>
            <a:prstGeom prst="rect">
              <a:avLst/>
            </a:prstGeom>
            <a:noFill/>
          </p:spPr>
          <p:txBody>
            <a:bodyPr wrap="none" rtlCol="0">
              <a:spAutoFit/>
            </a:bodyPr>
            <a:lstStyle/>
            <a:p>
              <a:pPr algn="ctr"/>
              <a:r>
                <a:rPr lang="en-GB" dirty="0" smtClean="0">
                  <a:solidFill>
                    <a:schemeClr val="bg1"/>
                  </a:solidFill>
                  <a:latin typeface="Adobe Gothic Std B" pitchFamily="34" charset="-128"/>
                  <a:ea typeface="Adobe Gothic Std B" pitchFamily="34" charset="-128"/>
                </a:rPr>
                <a:t>More intuitive</a:t>
              </a:r>
              <a:br>
                <a:rPr lang="en-GB" dirty="0" smtClean="0">
                  <a:solidFill>
                    <a:schemeClr val="bg1"/>
                  </a:solidFill>
                  <a:latin typeface="Adobe Gothic Std B" pitchFamily="34" charset="-128"/>
                  <a:ea typeface="Adobe Gothic Std B" pitchFamily="34" charset="-128"/>
                </a:rPr>
              </a:br>
              <a:r>
                <a:rPr lang="en-GB" dirty="0" smtClean="0">
                  <a:solidFill>
                    <a:schemeClr val="bg1"/>
                  </a:solidFill>
                  <a:latin typeface="Adobe Gothic Std B" pitchFamily="34" charset="-128"/>
                  <a:ea typeface="Adobe Gothic Std B" pitchFamily="34" charset="-128"/>
                </a:rPr>
                <a:t>maps and services</a:t>
              </a:r>
              <a:endParaRPr lang="en-GB" dirty="0">
                <a:solidFill>
                  <a:schemeClr val="bg1"/>
                </a:solidFill>
                <a:latin typeface="Adobe Gothic Std B" pitchFamily="34" charset="-128"/>
                <a:ea typeface="Adobe Gothic Std B" pitchFamily="34" charset="-128"/>
              </a:endParaRPr>
            </a:p>
          </p:txBody>
        </p:sp>
        <p:pic>
          <p:nvPicPr>
            <p:cNvPr id="41999" name="Picture 15"/>
            <p:cNvPicPr>
              <a:picLocks noChangeAspect="1" noChangeArrowheads="1"/>
            </p:cNvPicPr>
            <p:nvPr/>
          </p:nvPicPr>
          <p:blipFill>
            <a:blip r:embed="rId6"/>
            <a:srcRect/>
            <a:stretch>
              <a:fillRect/>
            </a:stretch>
          </p:blipFill>
          <p:spPr bwMode="auto">
            <a:xfrm>
              <a:off x="3516402" y="2187221"/>
              <a:ext cx="2699578" cy="2992231"/>
            </a:xfrm>
            <a:prstGeom prst="rect">
              <a:avLst/>
            </a:prstGeom>
            <a:noFill/>
            <a:ln w="9525">
              <a:noFill/>
              <a:miter lim="800000"/>
              <a:headEnd/>
              <a:tailEnd/>
            </a:ln>
          </p:spPr>
        </p:pic>
      </p:gr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 name="Rektangel 4"/>
          <p:cNvSpPr/>
          <p:nvPr/>
        </p:nvSpPr>
        <p:spPr>
          <a:xfrm>
            <a:off x="0" y="0"/>
            <a:ext cx="9906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050" name="Tittel 1"/>
          <p:cNvSpPr>
            <a:spLocks noGrp="1"/>
          </p:cNvSpPr>
          <p:nvPr>
            <p:ph type="title"/>
          </p:nvPr>
        </p:nvSpPr>
        <p:spPr>
          <a:xfrm>
            <a:off x="422304" y="500974"/>
            <a:ext cx="6059149" cy="1143000"/>
          </a:xfrm>
        </p:spPr>
        <p:txBody>
          <a:bodyPr/>
          <a:lstStyle/>
          <a:p>
            <a:pPr algn="l" eaLnBrk="1" hangingPunct="1"/>
            <a:r>
              <a:rPr lang="nb-NO" sz="3600" b="1" dirty="0" smtClean="0">
                <a:solidFill>
                  <a:schemeClr val="bg1"/>
                </a:solidFill>
                <a:latin typeface="Adobe Gothic Std B" pitchFamily="34" charset="-128"/>
                <a:ea typeface="Adobe Gothic Std B" pitchFamily="34" charset="-128"/>
              </a:rPr>
              <a:t>Spatial Data </a:t>
            </a:r>
            <a:br>
              <a:rPr lang="nb-NO" sz="3600" b="1" dirty="0" smtClean="0">
                <a:solidFill>
                  <a:schemeClr val="bg1"/>
                </a:solidFill>
                <a:latin typeface="Adobe Gothic Std B" pitchFamily="34" charset="-128"/>
                <a:ea typeface="Adobe Gothic Std B" pitchFamily="34" charset="-128"/>
              </a:rPr>
            </a:br>
            <a:r>
              <a:rPr lang="nb-NO" sz="3600" b="1" dirty="0" err="1" smtClean="0">
                <a:solidFill>
                  <a:schemeClr val="bg1"/>
                </a:solidFill>
                <a:latin typeface="Adobe Gothic Std B" pitchFamily="34" charset="-128"/>
                <a:ea typeface="Adobe Gothic Std B" pitchFamily="34" charset="-128"/>
              </a:rPr>
              <a:t>Infrastructure</a:t>
            </a:r>
            <a:endParaRPr lang="nb-NO" sz="3600" b="1" dirty="0" smtClean="0">
              <a:solidFill>
                <a:schemeClr val="bg1"/>
              </a:solidFill>
              <a:latin typeface="Adobe Gothic Std B" pitchFamily="34" charset="-128"/>
              <a:ea typeface="Adobe Gothic Std B" pitchFamily="34" charset="-128"/>
            </a:endParaRPr>
          </a:p>
        </p:txBody>
      </p:sp>
      <p:pic>
        <p:nvPicPr>
          <p:cNvPr id="31" name="Picture 2"/>
          <p:cNvPicPr>
            <a:picLocks noChangeAspect="1" noChangeArrowheads="1"/>
          </p:cNvPicPr>
          <p:nvPr/>
        </p:nvPicPr>
        <p:blipFill>
          <a:blip r:embed="rId5"/>
          <a:srcRect/>
          <a:stretch>
            <a:fillRect/>
          </a:stretch>
        </p:blipFill>
        <p:spPr bwMode="auto">
          <a:xfrm>
            <a:off x="1" y="2238455"/>
            <a:ext cx="9906000" cy="2940999"/>
          </a:xfrm>
          <a:prstGeom prst="rect">
            <a:avLst/>
          </a:prstGeom>
          <a:noFill/>
          <a:ln w="9525">
            <a:noFill/>
            <a:miter lim="800000"/>
            <a:headEnd/>
            <a:tailEnd/>
          </a:ln>
        </p:spPr>
      </p:pic>
      <p:grpSp>
        <p:nvGrpSpPr>
          <p:cNvPr id="117" name="Gruppe 116"/>
          <p:cNvGrpSpPr/>
          <p:nvPr/>
        </p:nvGrpSpPr>
        <p:grpSpPr>
          <a:xfrm>
            <a:off x="6614808" y="2224271"/>
            <a:ext cx="3307404" cy="2944216"/>
            <a:chOff x="6614808" y="2224271"/>
            <a:chExt cx="3307404" cy="2944216"/>
          </a:xfrm>
        </p:grpSpPr>
        <p:sp>
          <p:nvSpPr>
            <p:cNvPr id="99" name="AutoShape 5"/>
            <p:cNvSpPr>
              <a:spLocks noChangeAspect="1" noChangeArrowheads="1" noTextEdit="1"/>
            </p:cNvSpPr>
            <p:nvPr/>
          </p:nvSpPr>
          <p:spPr bwMode="auto">
            <a:xfrm>
              <a:off x="6614808" y="2224271"/>
              <a:ext cx="3307404" cy="2944216"/>
            </a:xfrm>
            <a:prstGeom prst="rect">
              <a:avLst/>
            </a:prstGeom>
            <a:solidFill>
              <a:schemeClr val="bg1">
                <a:alpha val="26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nb-NO"/>
            </a:p>
          </p:txBody>
        </p:sp>
        <p:grpSp>
          <p:nvGrpSpPr>
            <p:cNvPr id="107" name="Group 7"/>
            <p:cNvGrpSpPr>
              <a:grpSpLocks/>
            </p:cNvGrpSpPr>
            <p:nvPr/>
          </p:nvGrpSpPr>
          <p:grpSpPr bwMode="auto">
            <a:xfrm>
              <a:off x="6770068" y="2505666"/>
              <a:ext cx="2989005" cy="2314748"/>
              <a:chOff x="818" y="581"/>
              <a:chExt cx="4335" cy="3468"/>
            </a:xfrm>
          </p:grpSpPr>
          <p:pic>
            <p:nvPicPr>
              <p:cNvPr id="108" name="Picture 8"/>
              <p:cNvPicPr>
                <a:picLocks noChangeAspect="1" noChangeArrowheads="1"/>
              </p:cNvPicPr>
              <p:nvPr/>
            </p:nvPicPr>
            <p:blipFill>
              <a:blip r:embed="rId6"/>
              <a:srcRect/>
              <a:stretch>
                <a:fillRect/>
              </a:stretch>
            </p:blipFill>
            <p:spPr bwMode="auto">
              <a:xfrm>
                <a:off x="1188" y="581"/>
                <a:ext cx="3965" cy="3468"/>
              </a:xfrm>
              <a:prstGeom prst="rect">
                <a:avLst/>
              </a:prstGeom>
              <a:noFill/>
              <a:ln w="9525">
                <a:noFill/>
                <a:miter lim="800000"/>
                <a:headEnd/>
                <a:tailEnd/>
              </a:ln>
              <a:effectLst/>
            </p:spPr>
          </p:pic>
          <p:pic>
            <p:nvPicPr>
              <p:cNvPr id="109" name="Picture 9"/>
              <p:cNvPicPr>
                <a:picLocks noChangeAspect="1" noChangeArrowheads="1"/>
              </p:cNvPicPr>
              <p:nvPr/>
            </p:nvPicPr>
            <p:blipFill>
              <a:blip r:embed="rId7"/>
              <a:srcRect/>
              <a:stretch>
                <a:fillRect/>
              </a:stretch>
            </p:blipFill>
            <p:spPr bwMode="auto">
              <a:xfrm>
                <a:off x="2453" y="2219"/>
                <a:ext cx="1501" cy="1279"/>
              </a:xfrm>
              <a:prstGeom prst="rect">
                <a:avLst/>
              </a:prstGeom>
              <a:noFill/>
              <a:ln w="9525">
                <a:noFill/>
                <a:miter lim="800000"/>
                <a:headEnd/>
                <a:tailEnd/>
              </a:ln>
              <a:effectLst/>
            </p:spPr>
          </p:pic>
          <p:pic>
            <p:nvPicPr>
              <p:cNvPr id="110" name="Picture 10"/>
              <p:cNvPicPr>
                <a:picLocks noChangeAspect="1" noChangeArrowheads="1"/>
              </p:cNvPicPr>
              <p:nvPr/>
            </p:nvPicPr>
            <p:blipFill>
              <a:blip r:embed="rId8"/>
              <a:srcRect/>
              <a:stretch>
                <a:fillRect/>
              </a:stretch>
            </p:blipFill>
            <p:spPr bwMode="auto">
              <a:xfrm>
                <a:off x="1890" y="2681"/>
                <a:ext cx="1595" cy="830"/>
              </a:xfrm>
              <a:prstGeom prst="rect">
                <a:avLst/>
              </a:prstGeom>
              <a:noFill/>
              <a:ln w="9525">
                <a:noFill/>
                <a:miter lim="800000"/>
                <a:headEnd/>
                <a:tailEnd/>
              </a:ln>
              <a:effectLst/>
            </p:spPr>
          </p:pic>
          <p:pic>
            <p:nvPicPr>
              <p:cNvPr id="111" name="Picture 11"/>
              <p:cNvPicPr>
                <a:picLocks noChangeAspect="1" noChangeArrowheads="1"/>
              </p:cNvPicPr>
              <p:nvPr/>
            </p:nvPicPr>
            <p:blipFill>
              <a:blip r:embed="rId9"/>
              <a:srcRect/>
              <a:stretch>
                <a:fillRect/>
              </a:stretch>
            </p:blipFill>
            <p:spPr bwMode="auto">
              <a:xfrm>
                <a:off x="2021" y="952"/>
                <a:ext cx="1410" cy="1771"/>
              </a:xfrm>
              <a:prstGeom prst="rect">
                <a:avLst/>
              </a:prstGeom>
              <a:noFill/>
              <a:ln w="9525">
                <a:noFill/>
                <a:miter lim="800000"/>
                <a:headEnd/>
                <a:tailEnd/>
              </a:ln>
              <a:effectLst/>
            </p:spPr>
          </p:pic>
          <p:pic>
            <p:nvPicPr>
              <p:cNvPr id="112" name="Picture 12"/>
              <p:cNvPicPr>
                <a:picLocks noChangeAspect="1" noChangeArrowheads="1"/>
              </p:cNvPicPr>
              <p:nvPr/>
            </p:nvPicPr>
            <p:blipFill>
              <a:blip r:embed="rId10"/>
              <a:srcRect/>
              <a:stretch>
                <a:fillRect/>
              </a:stretch>
            </p:blipFill>
            <p:spPr bwMode="auto">
              <a:xfrm>
                <a:off x="818" y="2110"/>
                <a:ext cx="1452" cy="917"/>
              </a:xfrm>
              <a:prstGeom prst="rect">
                <a:avLst/>
              </a:prstGeom>
              <a:noFill/>
              <a:ln w="9525">
                <a:noFill/>
                <a:miter lim="800000"/>
                <a:headEnd/>
                <a:tailEnd/>
              </a:ln>
              <a:effectLst/>
            </p:spPr>
          </p:pic>
        </p:grpSp>
      </p:grpSp>
      <p:grpSp>
        <p:nvGrpSpPr>
          <p:cNvPr id="114" name="Gruppe 113"/>
          <p:cNvGrpSpPr/>
          <p:nvPr/>
        </p:nvGrpSpPr>
        <p:grpSpPr>
          <a:xfrm>
            <a:off x="0" y="2235238"/>
            <a:ext cx="3307404" cy="2944216"/>
            <a:chOff x="0" y="2235238"/>
            <a:chExt cx="3307404" cy="2944216"/>
          </a:xfrm>
        </p:grpSpPr>
        <p:sp>
          <p:nvSpPr>
            <p:cNvPr id="1029" name="AutoShape 5"/>
            <p:cNvSpPr>
              <a:spLocks noChangeAspect="1" noChangeArrowheads="1" noTextEdit="1"/>
            </p:cNvSpPr>
            <p:nvPr/>
          </p:nvSpPr>
          <p:spPr bwMode="auto">
            <a:xfrm>
              <a:off x="0" y="2235238"/>
              <a:ext cx="3307404" cy="2944216"/>
            </a:xfrm>
            <a:prstGeom prst="rect">
              <a:avLst/>
            </a:prstGeom>
            <a:solidFill>
              <a:schemeClr val="bg1">
                <a:alpha val="26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nb-NO"/>
            </a:p>
          </p:txBody>
        </p:sp>
        <p:grpSp>
          <p:nvGrpSpPr>
            <p:cNvPr id="1078" name="Group 54"/>
            <p:cNvGrpSpPr>
              <a:grpSpLocks/>
            </p:cNvGrpSpPr>
            <p:nvPr/>
          </p:nvGrpSpPr>
          <p:grpSpPr bwMode="auto">
            <a:xfrm>
              <a:off x="84166" y="2596240"/>
              <a:ext cx="2593975" cy="2051050"/>
              <a:chOff x="5540" y="1409"/>
              <a:chExt cx="1634" cy="1292"/>
            </a:xfrm>
            <a:solidFill>
              <a:schemeClr val="tx2"/>
            </a:solidFill>
          </p:grpSpPr>
          <p:sp>
            <p:nvSpPr>
              <p:cNvPr id="1031" name="Freeform 7"/>
              <p:cNvSpPr>
                <a:spLocks/>
              </p:cNvSpPr>
              <p:nvPr/>
            </p:nvSpPr>
            <p:spPr bwMode="auto">
              <a:xfrm>
                <a:off x="5662" y="1615"/>
                <a:ext cx="1512" cy="990"/>
              </a:xfrm>
              <a:custGeom>
                <a:avLst/>
                <a:gdLst/>
                <a:ahLst/>
                <a:cxnLst>
                  <a:cxn ang="0">
                    <a:pos x="3024" y="1952"/>
                  </a:cxn>
                  <a:cxn ang="0">
                    <a:pos x="2759" y="1721"/>
                  </a:cxn>
                  <a:cxn ang="0">
                    <a:pos x="2479" y="1508"/>
                  </a:cxn>
                  <a:cxn ang="0">
                    <a:pos x="2266" y="1347"/>
                  </a:cxn>
                  <a:cxn ang="0">
                    <a:pos x="2076" y="1179"/>
                  </a:cxn>
                  <a:cxn ang="0">
                    <a:pos x="1847" y="993"/>
                  </a:cxn>
                  <a:cxn ang="0">
                    <a:pos x="1651" y="854"/>
                  </a:cxn>
                  <a:cxn ang="0">
                    <a:pos x="1422" y="664"/>
                  </a:cxn>
                  <a:cxn ang="0">
                    <a:pos x="1218" y="519"/>
                  </a:cxn>
                  <a:cxn ang="0">
                    <a:pos x="999" y="409"/>
                  </a:cxn>
                  <a:cxn ang="0">
                    <a:pos x="768" y="290"/>
                  </a:cxn>
                  <a:cxn ang="0">
                    <a:pos x="503" y="171"/>
                  </a:cxn>
                  <a:cxn ang="0">
                    <a:pos x="299" y="84"/>
                  </a:cxn>
                  <a:cxn ang="0">
                    <a:pos x="35" y="0"/>
                  </a:cxn>
                  <a:cxn ang="0">
                    <a:pos x="0" y="10"/>
                  </a:cxn>
                  <a:cxn ang="0">
                    <a:pos x="180" y="75"/>
                  </a:cxn>
                  <a:cxn ang="0">
                    <a:pos x="384" y="149"/>
                  </a:cxn>
                  <a:cxn ang="0">
                    <a:pos x="609" y="249"/>
                  </a:cxn>
                  <a:cxn ang="0">
                    <a:pos x="854" y="360"/>
                  </a:cxn>
                  <a:cxn ang="0">
                    <a:pos x="1073" y="480"/>
                  </a:cxn>
                  <a:cxn ang="0">
                    <a:pos x="1228" y="560"/>
                  </a:cxn>
                  <a:cxn ang="0">
                    <a:pos x="1392" y="680"/>
                  </a:cxn>
                  <a:cxn ang="0">
                    <a:pos x="1572" y="824"/>
                  </a:cxn>
                  <a:cxn ang="0">
                    <a:pos x="1737" y="948"/>
                  </a:cxn>
                  <a:cxn ang="0">
                    <a:pos x="1905" y="1079"/>
                  </a:cxn>
                  <a:cxn ang="0">
                    <a:pos x="2095" y="1228"/>
                  </a:cxn>
                  <a:cxn ang="0">
                    <a:pos x="2270" y="1392"/>
                  </a:cxn>
                  <a:cxn ang="0">
                    <a:pos x="2450" y="1517"/>
                  </a:cxn>
                  <a:cxn ang="0">
                    <a:pos x="2634" y="1662"/>
                  </a:cxn>
                  <a:cxn ang="0">
                    <a:pos x="2789" y="1788"/>
                  </a:cxn>
                  <a:cxn ang="0">
                    <a:pos x="2969" y="1962"/>
                  </a:cxn>
                  <a:cxn ang="0">
                    <a:pos x="3004" y="1981"/>
                  </a:cxn>
                  <a:cxn ang="0">
                    <a:pos x="3024" y="1952"/>
                  </a:cxn>
                </a:cxnLst>
                <a:rect l="0" t="0" r="r" b="b"/>
                <a:pathLst>
                  <a:path w="3024" h="1981">
                    <a:moveTo>
                      <a:pt x="3024" y="1952"/>
                    </a:moveTo>
                    <a:lnTo>
                      <a:pt x="2759" y="1721"/>
                    </a:lnTo>
                    <a:lnTo>
                      <a:pt x="2479" y="1508"/>
                    </a:lnTo>
                    <a:lnTo>
                      <a:pt x="2266" y="1347"/>
                    </a:lnTo>
                    <a:lnTo>
                      <a:pt x="2076" y="1179"/>
                    </a:lnTo>
                    <a:lnTo>
                      <a:pt x="1847" y="993"/>
                    </a:lnTo>
                    <a:lnTo>
                      <a:pt x="1651" y="854"/>
                    </a:lnTo>
                    <a:lnTo>
                      <a:pt x="1422" y="664"/>
                    </a:lnTo>
                    <a:lnTo>
                      <a:pt x="1218" y="519"/>
                    </a:lnTo>
                    <a:lnTo>
                      <a:pt x="999" y="409"/>
                    </a:lnTo>
                    <a:lnTo>
                      <a:pt x="768" y="290"/>
                    </a:lnTo>
                    <a:lnTo>
                      <a:pt x="503" y="171"/>
                    </a:lnTo>
                    <a:lnTo>
                      <a:pt x="299" y="84"/>
                    </a:lnTo>
                    <a:lnTo>
                      <a:pt x="35" y="0"/>
                    </a:lnTo>
                    <a:lnTo>
                      <a:pt x="0" y="10"/>
                    </a:lnTo>
                    <a:lnTo>
                      <a:pt x="180" y="75"/>
                    </a:lnTo>
                    <a:lnTo>
                      <a:pt x="384" y="149"/>
                    </a:lnTo>
                    <a:lnTo>
                      <a:pt x="609" y="249"/>
                    </a:lnTo>
                    <a:lnTo>
                      <a:pt x="854" y="360"/>
                    </a:lnTo>
                    <a:lnTo>
                      <a:pt x="1073" y="480"/>
                    </a:lnTo>
                    <a:lnTo>
                      <a:pt x="1228" y="560"/>
                    </a:lnTo>
                    <a:lnTo>
                      <a:pt x="1392" y="680"/>
                    </a:lnTo>
                    <a:lnTo>
                      <a:pt x="1572" y="824"/>
                    </a:lnTo>
                    <a:lnTo>
                      <a:pt x="1737" y="948"/>
                    </a:lnTo>
                    <a:lnTo>
                      <a:pt x="1905" y="1079"/>
                    </a:lnTo>
                    <a:lnTo>
                      <a:pt x="2095" y="1228"/>
                    </a:lnTo>
                    <a:lnTo>
                      <a:pt x="2270" y="1392"/>
                    </a:lnTo>
                    <a:lnTo>
                      <a:pt x="2450" y="1517"/>
                    </a:lnTo>
                    <a:lnTo>
                      <a:pt x="2634" y="1662"/>
                    </a:lnTo>
                    <a:lnTo>
                      <a:pt x="2789" y="1788"/>
                    </a:lnTo>
                    <a:lnTo>
                      <a:pt x="2969" y="1962"/>
                    </a:lnTo>
                    <a:lnTo>
                      <a:pt x="3004" y="1981"/>
                    </a:lnTo>
                    <a:lnTo>
                      <a:pt x="3024" y="195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32" name="Freeform 8"/>
              <p:cNvSpPr>
                <a:spLocks/>
              </p:cNvSpPr>
              <p:nvPr/>
            </p:nvSpPr>
            <p:spPr bwMode="auto">
              <a:xfrm>
                <a:off x="5540" y="1650"/>
                <a:ext cx="1457" cy="1051"/>
              </a:xfrm>
              <a:custGeom>
                <a:avLst/>
                <a:gdLst/>
                <a:ahLst/>
                <a:cxnLst>
                  <a:cxn ang="0">
                    <a:pos x="2914" y="2067"/>
                  </a:cxn>
                  <a:cxn ang="0">
                    <a:pos x="2666" y="1844"/>
                  </a:cxn>
                  <a:cxn ang="0">
                    <a:pos x="2415" y="1619"/>
                  </a:cxn>
                  <a:cxn ang="0">
                    <a:pos x="2211" y="1441"/>
                  </a:cxn>
                  <a:cxn ang="0">
                    <a:pos x="1921" y="1190"/>
                  </a:cxn>
                  <a:cxn ang="0">
                    <a:pos x="1618" y="941"/>
                  </a:cxn>
                  <a:cxn ang="0">
                    <a:pos x="1432" y="767"/>
                  </a:cxn>
                  <a:cxn ang="0">
                    <a:pos x="1308" y="667"/>
                  </a:cxn>
                  <a:cxn ang="0">
                    <a:pos x="1142" y="583"/>
                  </a:cxn>
                  <a:cxn ang="0">
                    <a:pos x="858" y="423"/>
                  </a:cxn>
                  <a:cxn ang="0">
                    <a:pos x="574" y="258"/>
                  </a:cxn>
                  <a:cxn ang="0">
                    <a:pos x="345" y="139"/>
                  </a:cxn>
                  <a:cxn ang="0">
                    <a:pos x="135" y="49"/>
                  </a:cxn>
                  <a:cxn ang="0">
                    <a:pos x="29" y="0"/>
                  </a:cxn>
                  <a:cxn ang="0">
                    <a:pos x="0" y="6"/>
                  </a:cxn>
                  <a:cxn ang="0">
                    <a:pos x="0" y="19"/>
                  </a:cxn>
                  <a:cxn ang="0">
                    <a:pos x="180" y="100"/>
                  </a:cxn>
                  <a:cxn ang="0">
                    <a:pos x="454" y="235"/>
                  </a:cxn>
                  <a:cxn ang="0">
                    <a:pos x="748" y="383"/>
                  </a:cxn>
                  <a:cxn ang="0">
                    <a:pos x="1009" y="532"/>
                  </a:cxn>
                  <a:cxn ang="0">
                    <a:pos x="1222" y="657"/>
                  </a:cxn>
                  <a:cxn ang="0">
                    <a:pos x="1342" y="732"/>
                  </a:cxn>
                  <a:cxn ang="0">
                    <a:pos x="1557" y="922"/>
                  </a:cxn>
                  <a:cxn ang="0">
                    <a:pos x="1792" y="1116"/>
                  </a:cxn>
                  <a:cxn ang="0">
                    <a:pos x="1927" y="1225"/>
                  </a:cxn>
                  <a:cxn ang="0">
                    <a:pos x="2086" y="1374"/>
                  </a:cxn>
                  <a:cxn ang="0">
                    <a:pos x="2286" y="1538"/>
                  </a:cxn>
                  <a:cxn ang="0">
                    <a:pos x="2521" y="1764"/>
                  </a:cxn>
                  <a:cxn ang="0">
                    <a:pos x="2699" y="1912"/>
                  </a:cxn>
                  <a:cxn ang="0">
                    <a:pos x="2889" y="2102"/>
                  </a:cxn>
                  <a:cxn ang="0">
                    <a:pos x="2914" y="2067"/>
                  </a:cxn>
                </a:cxnLst>
                <a:rect l="0" t="0" r="r" b="b"/>
                <a:pathLst>
                  <a:path w="2914" h="2102">
                    <a:moveTo>
                      <a:pt x="2914" y="2067"/>
                    </a:moveTo>
                    <a:lnTo>
                      <a:pt x="2666" y="1844"/>
                    </a:lnTo>
                    <a:lnTo>
                      <a:pt x="2415" y="1619"/>
                    </a:lnTo>
                    <a:lnTo>
                      <a:pt x="2211" y="1441"/>
                    </a:lnTo>
                    <a:lnTo>
                      <a:pt x="1921" y="1190"/>
                    </a:lnTo>
                    <a:lnTo>
                      <a:pt x="1618" y="941"/>
                    </a:lnTo>
                    <a:lnTo>
                      <a:pt x="1432" y="767"/>
                    </a:lnTo>
                    <a:lnTo>
                      <a:pt x="1308" y="667"/>
                    </a:lnTo>
                    <a:lnTo>
                      <a:pt x="1142" y="583"/>
                    </a:lnTo>
                    <a:lnTo>
                      <a:pt x="858" y="423"/>
                    </a:lnTo>
                    <a:lnTo>
                      <a:pt x="574" y="258"/>
                    </a:lnTo>
                    <a:lnTo>
                      <a:pt x="345" y="139"/>
                    </a:lnTo>
                    <a:lnTo>
                      <a:pt x="135" y="49"/>
                    </a:lnTo>
                    <a:lnTo>
                      <a:pt x="29" y="0"/>
                    </a:lnTo>
                    <a:lnTo>
                      <a:pt x="0" y="6"/>
                    </a:lnTo>
                    <a:lnTo>
                      <a:pt x="0" y="19"/>
                    </a:lnTo>
                    <a:lnTo>
                      <a:pt x="180" y="100"/>
                    </a:lnTo>
                    <a:lnTo>
                      <a:pt x="454" y="235"/>
                    </a:lnTo>
                    <a:lnTo>
                      <a:pt x="748" y="383"/>
                    </a:lnTo>
                    <a:lnTo>
                      <a:pt x="1009" y="532"/>
                    </a:lnTo>
                    <a:lnTo>
                      <a:pt x="1222" y="657"/>
                    </a:lnTo>
                    <a:lnTo>
                      <a:pt x="1342" y="732"/>
                    </a:lnTo>
                    <a:lnTo>
                      <a:pt x="1557" y="922"/>
                    </a:lnTo>
                    <a:lnTo>
                      <a:pt x="1792" y="1116"/>
                    </a:lnTo>
                    <a:lnTo>
                      <a:pt x="1927" y="1225"/>
                    </a:lnTo>
                    <a:lnTo>
                      <a:pt x="2086" y="1374"/>
                    </a:lnTo>
                    <a:lnTo>
                      <a:pt x="2286" y="1538"/>
                    </a:lnTo>
                    <a:lnTo>
                      <a:pt x="2521" y="1764"/>
                    </a:lnTo>
                    <a:lnTo>
                      <a:pt x="2699" y="1912"/>
                    </a:lnTo>
                    <a:lnTo>
                      <a:pt x="2889" y="2102"/>
                    </a:lnTo>
                    <a:lnTo>
                      <a:pt x="2914" y="206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33" name="Freeform 9"/>
              <p:cNvSpPr>
                <a:spLocks/>
              </p:cNvSpPr>
              <p:nvPr/>
            </p:nvSpPr>
            <p:spPr bwMode="auto">
              <a:xfrm>
                <a:off x="6180" y="1419"/>
                <a:ext cx="331" cy="845"/>
              </a:xfrm>
              <a:custGeom>
                <a:avLst/>
                <a:gdLst/>
                <a:ahLst/>
                <a:cxnLst>
                  <a:cxn ang="0">
                    <a:pos x="544" y="1605"/>
                  </a:cxn>
                  <a:cxn ang="0">
                    <a:pos x="376" y="1448"/>
                  </a:cxn>
                  <a:cxn ang="0">
                    <a:pos x="245" y="1309"/>
                  </a:cxn>
                  <a:cxn ang="0">
                    <a:pos x="143" y="1174"/>
                  </a:cxn>
                  <a:cxn ang="0">
                    <a:pos x="70" y="1049"/>
                  </a:cxn>
                  <a:cxn ang="0">
                    <a:pos x="25" y="924"/>
                  </a:cxn>
                  <a:cxn ang="0">
                    <a:pos x="6" y="804"/>
                  </a:cxn>
                  <a:cxn ang="0">
                    <a:pos x="0" y="585"/>
                  </a:cxn>
                  <a:cxn ang="0">
                    <a:pos x="19" y="424"/>
                  </a:cxn>
                  <a:cxn ang="0">
                    <a:pos x="66" y="270"/>
                  </a:cxn>
                  <a:cxn ang="0">
                    <a:pos x="153" y="144"/>
                  </a:cxn>
                  <a:cxn ang="0">
                    <a:pos x="270" y="39"/>
                  </a:cxn>
                  <a:cxn ang="0">
                    <a:pos x="337" y="0"/>
                  </a:cxn>
                  <a:cxn ang="0">
                    <a:pos x="362" y="0"/>
                  </a:cxn>
                  <a:cxn ang="0">
                    <a:pos x="296" y="54"/>
                  </a:cxn>
                  <a:cxn ang="0">
                    <a:pos x="198" y="129"/>
                  </a:cxn>
                  <a:cxn ang="0">
                    <a:pos x="137" y="205"/>
                  </a:cxn>
                  <a:cxn ang="0">
                    <a:pos x="82" y="289"/>
                  </a:cxn>
                  <a:cxn ang="0">
                    <a:pos x="57" y="395"/>
                  </a:cxn>
                  <a:cxn ang="0">
                    <a:pos x="31" y="534"/>
                  </a:cxn>
                  <a:cxn ang="0">
                    <a:pos x="31" y="640"/>
                  </a:cxn>
                  <a:cxn ang="0">
                    <a:pos x="25" y="769"/>
                  </a:cxn>
                  <a:cxn ang="0">
                    <a:pos x="41" y="869"/>
                  </a:cxn>
                  <a:cxn ang="0">
                    <a:pos x="66" y="975"/>
                  </a:cxn>
                  <a:cxn ang="0">
                    <a:pos x="111" y="1074"/>
                  </a:cxn>
                  <a:cxn ang="0">
                    <a:pos x="204" y="1213"/>
                  </a:cxn>
                  <a:cxn ang="0">
                    <a:pos x="315" y="1354"/>
                  </a:cxn>
                  <a:cxn ang="0">
                    <a:pos x="433" y="1464"/>
                  </a:cxn>
                  <a:cxn ang="0">
                    <a:pos x="554" y="1574"/>
                  </a:cxn>
                  <a:cxn ang="0">
                    <a:pos x="662" y="1689"/>
                  </a:cxn>
                  <a:cxn ang="0">
                    <a:pos x="544" y="1605"/>
                  </a:cxn>
                </a:cxnLst>
                <a:rect l="0" t="0" r="r" b="b"/>
                <a:pathLst>
                  <a:path w="662" h="1689">
                    <a:moveTo>
                      <a:pt x="544" y="1605"/>
                    </a:moveTo>
                    <a:lnTo>
                      <a:pt x="376" y="1448"/>
                    </a:lnTo>
                    <a:lnTo>
                      <a:pt x="245" y="1309"/>
                    </a:lnTo>
                    <a:lnTo>
                      <a:pt x="143" y="1174"/>
                    </a:lnTo>
                    <a:lnTo>
                      <a:pt x="70" y="1049"/>
                    </a:lnTo>
                    <a:lnTo>
                      <a:pt x="25" y="924"/>
                    </a:lnTo>
                    <a:lnTo>
                      <a:pt x="6" y="804"/>
                    </a:lnTo>
                    <a:lnTo>
                      <a:pt x="0" y="585"/>
                    </a:lnTo>
                    <a:lnTo>
                      <a:pt x="19" y="424"/>
                    </a:lnTo>
                    <a:lnTo>
                      <a:pt x="66" y="270"/>
                    </a:lnTo>
                    <a:lnTo>
                      <a:pt x="153" y="144"/>
                    </a:lnTo>
                    <a:lnTo>
                      <a:pt x="270" y="39"/>
                    </a:lnTo>
                    <a:lnTo>
                      <a:pt x="337" y="0"/>
                    </a:lnTo>
                    <a:lnTo>
                      <a:pt x="362" y="0"/>
                    </a:lnTo>
                    <a:lnTo>
                      <a:pt x="296" y="54"/>
                    </a:lnTo>
                    <a:lnTo>
                      <a:pt x="198" y="129"/>
                    </a:lnTo>
                    <a:lnTo>
                      <a:pt x="137" y="205"/>
                    </a:lnTo>
                    <a:lnTo>
                      <a:pt x="82" y="289"/>
                    </a:lnTo>
                    <a:lnTo>
                      <a:pt x="57" y="395"/>
                    </a:lnTo>
                    <a:lnTo>
                      <a:pt x="31" y="534"/>
                    </a:lnTo>
                    <a:lnTo>
                      <a:pt x="31" y="640"/>
                    </a:lnTo>
                    <a:lnTo>
                      <a:pt x="25" y="769"/>
                    </a:lnTo>
                    <a:lnTo>
                      <a:pt x="41" y="869"/>
                    </a:lnTo>
                    <a:lnTo>
                      <a:pt x="66" y="975"/>
                    </a:lnTo>
                    <a:lnTo>
                      <a:pt x="111" y="1074"/>
                    </a:lnTo>
                    <a:lnTo>
                      <a:pt x="204" y="1213"/>
                    </a:lnTo>
                    <a:lnTo>
                      <a:pt x="315" y="1354"/>
                    </a:lnTo>
                    <a:lnTo>
                      <a:pt x="433" y="1464"/>
                    </a:lnTo>
                    <a:lnTo>
                      <a:pt x="554" y="1574"/>
                    </a:lnTo>
                    <a:lnTo>
                      <a:pt x="662" y="1689"/>
                    </a:lnTo>
                    <a:lnTo>
                      <a:pt x="544" y="16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34" name="Freeform 10"/>
              <p:cNvSpPr>
                <a:spLocks/>
              </p:cNvSpPr>
              <p:nvPr/>
            </p:nvSpPr>
            <p:spPr bwMode="auto">
              <a:xfrm>
                <a:off x="6287" y="1409"/>
                <a:ext cx="289" cy="704"/>
              </a:xfrm>
              <a:custGeom>
                <a:avLst/>
                <a:gdLst/>
                <a:ahLst/>
                <a:cxnLst>
                  <a:cxn ang="0">
                    <a:pos x="506" y="1372"/>
                  </a:cxn>
                  <a:cxn ang="0">
                    <a:pos x="333" y="1231"/>
                  </a:cxn>
                  <a:cxn ang="0">
                    <a:pos x="220" y="1128"/>
                  </a:cxn>
                  <a:cxn ang="0">
                    <a:pos x="128" y="1002"/>
                  </a:cxn>
                  <a:cxn ang="0">
                    <a:pos x="45" y="858"/>
                  </a:cxn>
                  <a:cxn ang="0">
                    <a:pos x="10" y="691"/>
                  </a:cxn>
                  <a:cxn ang="0">
                    <a:pos x="0" y="546"/>
                  </a:cxn>
                  <a:cxn ang="0">
                    <a:pos x="16" y="392"/>
                  </a:cxn>
                  <a:cxn ang="0">
                    <a:pos x="41" y="280"/>
                  </a:cxn>
                  <a:cxn ang="0">
                    <a:pos x="98" y="170"/>
                  </a:cxn>
                  <a:cxn ang="0">
                    <a:pos x="184" y="84"/>
                  </a:cxn>
                  <a:cxn ang="0">
                    <a:pos x="261" y="6"/>
                  </a:cxn>
                  <a:cxn ang="0">
                    <a:pos x="308" y="0"/>
                  </a:cxn>
                  <a:cxn ang="0">
                    <a:pos x="235" y="61"/>
                  </a:cxn>
                  <a:cxn ang="0">
                    <a:pos x="159" y="141"/>
                  </a:cxn>
                  <a:cxn ang="0">
                    <a:pos x="92" y="210"/>
                  </a:cxn>
                  <a:cxn ang="0">
                    <a:pos x="61" y="286"/>
                  </a:cxn>
                  <a:cxn ang="0">
                    <a:pos x="36" y="366"/>
                  </a:cxn>
                  <a:cxn ang="0">
                    <a:pos x="32" y="456"/>
                  </a:cxn>
                  <a:cxn ang="0">
                    <a:pos x="16" y="540"/>
                  </a:cxn>
                  <a:cxn ang="0">
                    <a:pos x="20" y="630"/>
                  </a:cxn>
                  <a:cxn ang="0">
                    <a:pos x="41" y="742"/>
                  </a:cxn>
                  <a:cxn ang="0">
                    <a:pos x="77" y="861"/>
                  </a:cxn>
                  <a:cxn ang="0">
                    <a:pos x="128" y="948"/>
                  </a:cxn>
                  <a:cxn ang="0">
                    <a:pos x="190" y="1051"/>
                  </a:cxn>
                  <a:cxn ang="0">
                    <a:pos x="267" y="1132"/>
                  </a:cxn>
                  <a:cxn ang="0">
                    <a:pos x="363" y="1237"/>
                  </a:cxn>
                  <a:cxn ang="0">
                    <a:pos x="578" y="1408"/>
                  </a:cxn>
                  <a:cxn ang="0">
                    <a:pos x="506" y="1372"/>
                  </a:cxn>
                </a:cxnLst>
                <a:rect l="0" t="0" r="r" b="b"/>
                <a:pathLst>
                  <a:path w="578" h="1408">
                    <a:moveTo>
                      <a:pt x="506" y="1372"/>
                    </a:moveTo>
                    <a:lnTo>
                      <a:pt x="333" y="1231"/>
                    </a:lnTo>
                    <a:lnTo>
                      <a:pt x="220" y="1128"/>
                    </a:lnTo>
                    <a:lnTo>
                      <a:pt x="128" y="1002"/>
                    </a:lnTo>
                    <a:lnTo>
                      <a:pt x="45" y="858"/>
                    </a:lnTo>
                    <a:lnTo>
                      <a:pt x="10" y="691"/>
                    </a:lnTo>
                    <a:lnTo>
                      <a:pt x="0" y="546"/>
                    </a:lnTo>
                    <a:lnTo>
                      <a:pt x="16" y="392"/>
                    </a:lnTo>
                    <a:lnTo>
                      <a:pt x="41" y="280"/>
                    </a:lnTo>
                    <a:lnTo>
                      <a:pt x="98" y="170"/>
                    </a:lnTo>
                    <a:lnTo>
                      <a:pt x="184" y="84"/>
                    </a:lnTo>
                    <a:lnTo>
                      <a:pt x="261" y="6"/>
                    </a:lnTo>
                    <a:lnTo>
                      <a:pt x="308" y="0"/>
                    </a:lnTo>
                    <a:lnTo>
                      <a:pt x="235" y="61"/>
                    </a:lnTo>
                    <a:lnTo>
                      <a:pt x="159" y="141"/>
                    </a:lnTo>
                    <a:lnTo>
                      <a:pt x="92" y="210"/>
                    </a:lnTo>
                    <a:lnTo>
                      <a:pt x="61" y="286"/>
                    </a:lnTo>
                    <a:lnTo>
                      <a:pt x="36" y="366"/>
                    </a:lnTo>
                    <a:lnTo>
                      <a:pt x="32" y="456"/>
                    </a:lnTo>
                    <a:lnTo>
                      <a:pt x="16" y="540"/>
                    </a:lnTo>
                    <a:lnTo>
                      <a:pt x="20" y="630"/>
                    </a:lnTo>
                    <a:lnTo>
                      <a:pt x="41" y="742"/>
                    </a:lnTo>
                    <a:lnTo>
                      <a:pt x="77" y="861"/>
                    </a:lnTo>
                    <a:lnTo>
                      <a:pt x="128" y="948"/>
                    </a:lnTo>
                    <a:lnTo>
                      <a:pt x="190" y="1051"/>
                    </a:lnTo>
                    <a:lnTo>
                      <a:pt x="267" y="1132"/>
                    </a:lnTo>
                    <a:lnTo>
                      <a:pt x="363" y="1237"/>
                    </a:lnTo>
                    <a:lnTo>
                      <a:pt x="578" y="1408"/>
                    </a:lnTo>
                    <a:lnTo>
                      <a:pt x="506" y="13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35" name="Freeform 11"/>
              <p:cNvSpPr>
                <a:spLocks/>
              </p:cNvSpPr>
              <p:nvPr/>
            </p:nvSpPr>
            <p:spPr bwMode="auto">
              <a:xfrm>
                <a:off x="6869" y="2536"/>
                <a:ext cx="305" cy="102"/>
              </a:xfrm>
              <a:custGeom>
                <a:avLst/>
                <a:gdLst/>
                <a:ahLst/>
                <a:cxnLst>
                  <a:cxn ang="0">
                    <a:pos x="0" y="161"/>
                  </a:cxn>
                  <a:cxn ang="0">
                    <a:pos x="554" y="0"/>
                  </a:cxn>
                  <a:cxn ang="0">
                    <a:pos x="611" y="38"/>
                  </a:cxn>
                  <a:cxn ang="0">
                    <a:pos x="19" y="204"/>
                  </a:cxn>
                  <a:cxn ang="0">
                    <a:pos x="0" y="161"/>
                  </a:cxn>
                </a:cxnLst>
                <a:rect l="0" t="0" r="r" b="b"/>
                <a:pathLst>
                  <a:path w="611" h="204">
                    <a:moveTo>
                      <a:pt x="0" y="161"/>
                    </a:moveTo>
                    <a:lnTo>
                      <a:pt x="554" y="0"/>
                    </a:lnTo>
                    <a:lnTo>
                      <a:pt x="611" y="38"/>
                    </a:lnTo>
                    <a:lnTo>
                      <a:pt x="19" y="204"/>
                    </a:lnTo>
                    <a:lnTo>
                      <a:pt x="0" y="16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36" name="Freeform 12"/>
              <p:cNvSpPr>
                <a:spLocks/>
              </p:cNvSpPr>
              <p:nvPr/>
            </p:nvSpPr>
            <p:spPr bwMode="auto">
              <a:xfrm>
                <a:off x="6759" y="2444"/>
                <a:ext cx="306" cy="102"/>
              </a:xfrm>
              <a:custGeom>
                <a:avLst/>
                <a:gdLst/>
                <a:ahLst/>
                <a:cxnLst>
                  <a:cxn ang="0">
                    <a:pos x="0" y="161"/>
                  </a:cxn>
                  <a:cxn ang="0">
                    <a:pos x="555" y="0"/>
                  </a:cxn>
                  <a:cxn ang="0">
                    <a:pos x="611" y="38"/>
                  </a:cxn>
                  <a:cxn ang="0">
                    <a:pos x="20" y="204"/>
                  </a:cxn>
                  <a:cxn ang="0">
                    <a:pos x="0" y="161"/>
                  </a:cxn>
                </a:cxnLst>
                <a:rect l="0" t="0" r="r" b="b"/>
                <a:pathLst>
                  <a:path w="611" h="204">
                    <a:moveTo>
                      <a:pt x="0" y="161"/>
                    </a:moveTo>
                    <a:lnTo>
                      <a:pt x="555" y="0"/>
                    </a:lnTo>
                    <a:lnTo>
                      <a:pt x="611" y="38"/>
                    </a:lnTo>
                    <a:lnTo>
                      <a:pt x="20" y="204"/>
                    </a:lnTo>
                    <a:lnTo>
                      <a:pt x="0" y="16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37" name="Freeform 13"/>
              <p:cNvSpPr>
                <a:spLocks/>
              </p:cNvSpPr>
              <p:nvPr/>
            </p:nvSpPr>
            <p:spPr bwMode="auto">
              <a:xfrm>
                <a:off x="6664" y="2364"/>
                <a:ext cx="307" cy="102"/>
              </a:xfrm>
              <a:custGeom>
                <a:avLst/>
                <a:gdLst/>
                <a:ahLst/>
                <a:cxnLst>
                  <a:cxn ang="0">
                    <a:pos x="0" y="160"/>
                  </a:cxn>
                  <a:cxn ang="0">
                    <a:pos x="557" y="0"/>
                  </a:cxn>
                  <a:cxn ang="0">
                    <a:pos x="613" y="37"/>
                  </a:cxn>
                  <a:cxn ang="0">
                    <a:pos x="20" y="203"/>
                  </a:cxn>
                  <a:cxn ang="0">
                    <a:pos x="0" y="160"/>
                  </a:cxn>
                </a:cxnLst>
                <a:rect l="0" t="0" r="r" b="b"/>
                <a:pathLst>
                  <a:path w="613" h="203">
                    <a:moveTo>
                      <a:pt x="0" y="160"/>
                    </a:moveTo>
                    <a:lnTo>
                      <a:pt x="557" y="0"/>
                    </a:lnTo>
                    <a:lnTo>
                      <a:pt x="613" y="37"/>
                    </a:lnTo>
                    <a:lnTo>
                      <a:pt x="20" y="203"/>
                    </a:lnTo>
                    <a:lnTo>
                      <a:pt x="0" y="1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38" name="Freeform 14"/>
              <p:cNvSpPr>
                <a:spLocks/>
              </p:cNvSpPr>
              <p:nvPr/>
            </p:nvSpPr>
            <p:spPr bwMode="auto">
              <a:xfrm>
                <a:off x="6581" y="2293"/>
                <a:ext cx="285" cy="87"/>
              </a:xfrm>
              <a:custGeom>
                <a:avLst/>
                <a:gdLst/>
                <a:ahLst/>
                <a:cxnLst>
                  <a:cxn ang="0">
                    <a:pos x="0" y="137"/>
                  </a:cxn>
                  <a:cxn ang="0">
                    <a:pos x="517" y="0"/>
                  </a:cxn>
                  <a:cxn ang="0">
                    <a:pos x="570" y="31"/>
                  </a:cxn>
                  <a:cxn ang="0">
                    <a:pos x="19" y="174"/>
                  </a:cxn>
                  <a:cxn ang="0">
                    <a:pos x="0" y="137"/>
                  </a:cxn>
                </a:cxnLst>
                <a:rect l="0" t="0" r="r" b="b"/>
                <a:pathLst>
                  <a:path w="570" h="174">
                    <a:moveTo>
                      <a:pt x="0" y="137"/>
                    </a:moveTo>
                    <a:lnTo>
                      <a:pt x="517" y="0"/>
                    </a:lnTo>
                    <a:lnTo>
                      <a:pt x="570" y="31"/>
                    </a:lnTo>
                    <a:lnTo>
                      <a:pt x="19" y="174"/>
                    </a:lnTo>
                    <a:lnTo>
                      <a:pt x="0"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39" name="Freeform 15"/>
              <p:cNvSpPr>
                <a:spLocks/>
              </p:cNvSpPr>
              <p:nvPr/>
            </p:nvSpPr>
            <p:spPr bwMode="auto">
              <a:xfrm>
                <a:off x="6491" y="2225"/>
                <a:ext cx="286" cy="88"/>
              </a:xfrm>
              <a:custGeom>
                <a:avLst/>
                <a:gdLst/>
                <a:ahLst/>
                <a:cxnLst>
                  <a:cxn ang="0">
                    <a:pos x="0" y="137"/>
                  </a:cxn>
                  <a:cxn ang="0">
                    <a:pos x="519" y="0"/>
                  </a:cxn>
                  <a:cxn ang="0">
                    <a:pos x="572" y="31"/>
                  </a:cxn>
                  <a:cxn ang="0">
                    <a:pos x="19" y="174"/>
                  </a:cxn>
                  <a:cxn ang="0">
                    <a:pos x="0" y="137"/>
                  </a:cxn>
                </a:cxnLst>
                <a:rect l="0" t="0" r="r" b="b"/>
                <a:pathLst>
                  <a:path w="572" h="174">
                    <a:moveTo>
                      <a:pt x="0" y="137"/>
                    </a:moveTo>
                    <a:lnTo>
                      <a:pt x="519" y="0"/>
                    </a:lnTo>
                    <a:lnTo>
                      <a:pt x="572" y="31"/>
                    </a:lnTo>
                    <a:lnTo>
                      <a:pt x="19" y="174"/>
                    </a:lnTo>
                    <a:lnTo>
                      <a:pt x="0"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40" name="Freeform 16"/>
              <p:cNvSpPr>
                <a:spLocks/>
              </p:cNvSpPr>
              <p:nvPr/>
            </p:nvSpPr>
            <p:spPr bwMode="auto">
              <a:xfrm>
                <a:off x="6436" y="2175"/>
                <a:ext cx="286" cy="86"/>
              </a:xfrm>
              <a:custGeom>
                <a:avLst/>
                <a:gdLst/>
                <a:ahLst/>
                <a:cxnLst>
                  <a:cxn ang="0">
                    <a:pos x="0" y="135"/>
                  </a:cxn>
                  <a:cxn ang="0">
                    <a:pos x="519" y="0"/>
                  </a:cxn>
                  <a:cxn ang="0">
                    <a:pos x="572" y="31"/>
                  </a:cxn>
                  <a:cxn ang="0">
                    <a:pos x="20" y="172"/>
                  </a:cxn>
                  <a:cxn ang="0">
                    <a:pos x="0" y="135"/>
                  </a:cxn>
                </a:cxnLst>
                <a:rect l="0" t="0" r="r" b="b"/>
                <a:pathLst>
                  <a:path w="572" h="172">
                    <a:moveTo>
                      <a:pt x="0" y="135"/>
                    </a:moveTo>
                    <a:lnTo>
                      <a:pt x="519" y="0"/>
                    </a:lnTo>
                    <a:lnTo>
                      <a:pt x="572" y="31"/>
                    </a:lnTo>
                    <a:lnTo>
                      <a:pt x="20" y="172"/>
                    </a:lnTo>
                    <a:lnTo>
                      <a:pt x="0" y="13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41" name="Freeform 17"/>
              <p:cNvSpPr>
                <a:spLocks/>
              </p:cNvSpPr>
              <p:nvPr/>
            </p:nvSpPr>
            <p:spPr bwMode="auto">
              <a:xfrm>
                <a:off x="6384" y="2128"/>
                <a:ext cx="262" cy="76"/>
              </a:xfrm>
              <a:custGeom>
                <a:avLst/>
                <a:gdLst/>
                <a:ahLst/>
                <a:cxnLst>
                  <a:cxn ang="0">
                    <a:pos x="0" y="121"/>
                  </a:cxn>
                  <a:cxn ang="0">
                    <a:pos x="476" y="0"/>
                  </a:cxn>
                  <a:cxn ang="0">
                    <a:pos x="523" y="27"/>
                  </a:cxn>
                  <a:cxn ang="0">
                    <a:pos x="18" y="153"/>
                  </a:cxn>
                  <a:cxn ang="0">
                    <a:pos x="0" y="121"/>
                  </a:cxn>
                </a:cxnLst>
                <a:rect l="0" t="0" r="r" b="b"/>
                <a:pathLst>
                  <a:path w="523" h="153">
                    <a:moveTo>
                      <a:pt x="0" y="121"/>
                    </a:moveTo>
                    <a:lnTo>
                      <a:pt x="476" y="0"/>
                    </a:lnTo>
                    <a:lnTo>
                      <a:pt x="523" y="27"/>
                    </a:lnTo>
                    <a:lnTo>
                      <a:pt x="18" y="153"/>
                    </a:lnTo>
                    <a:lnTo>
                      <a:pt x="0" y="12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42" name="Freeform 18"/>
              <p:cNvSpPr>
                <a:spLocks/>
              </p:cNvSpPr>
              <p:nvPr/>
            </p:nvSpPr>
            <p:spPr bwMode="auto">
              <a:xfrm>
                <a:off x="6334" y="2081"/>
                <a:ext cx="262" cy="76"/>
              </a:xfrm>
              <a:custGeom>
                <a:avLst/>
                <a:gdLst/>
                <a:ahLst/>
                <a:cxnLst>
                  <a:cxn ang="0">
                    <a:pos x="0" y="121"/>
                  </a:cxn>
                  <a:cxn ang="0">
                    <a:pos x="476" y="0"/>
                  </a:cxn>
                  <a:cxn ang="0">
                    <a:pos x="523" y="27"/>
                  </a:cxn>
                  <a:cxn ang="0">
                    <a:pos x="18" y="153"/>
                  </a:cxn>
                  <a:cxn ang="0">
                    <a:pos x="0" y="121"/>
                  </a:cxn>
                </a:cxnLst>
                <a:rect l="0" t="0" r="r" b="b"/>
                <a:pathLst>
                  <a:path w="523" h="153">
                    <a:moveTo>
                      <a:pt x="0" y="121"/>
                    </a:moveTo>
                    <a:lnTo>
                      <a:pt x="476" y="0"/>
                    </a:lnTo>
                    <a:lnTo>
                      <a:pt x="523" y="27"/>
                    </a:lnTo>
                    <a:lnTo>
                      <a:pt x="18" y="153"/>
                    </a:lnTo>
                    <a:lnTo>
                      <a:pt x="0" y="12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43" name="Freeform 19"/>
              <p:cNvSpPr>
                <a:spLocks/>
              </p:cNvSpPr>
              <p:nvPr/>
            </p:nvSpPr>
            <p:spPr bwMode="auto">
              <a:xfrm>
                <a:off x="6285" y="2034"/>
                <a:ext cx="241" cy="76"/>
              </a:xfrm>
              <a:custGeom>
                <a:avLst/>
                <a:gdLst/>
                <a:ahLst/>
                <a:cxnLst>
                  <a:cxn ang="0">
                    <a:pos x="0" y="121"/>
                  </a:cxn>
                  <a:cxn ang="0">
                    <a:pos x="437" y="0"/>
                  </a:cxn>
                  <a:cxn ang="0">
                    <a:pos x="482" y="28"/>
                  </a:cxn>
                  <a:cxn ang="0">
                    <a:pos x="16" y="153"/>
                  </a:cxn>
                  <a:cxn ang="0">
                    <a:pos x="0" y="121"/>
                  </a:cxn>
                </a:cxnLst>
                <a:rect l="0" t="0" r="r" b="b"/>
                <a:pathLst>
                  <a:path w="482" h="153">
                    <a:moveTo>
                      <a:pt x="0" y="121"/>
                    </a:moveTo>
                    <a:lnTo>
                      <a:pt x="437" y="0"/>
                    </a:lnTo>
                    <a:lnTo>
                      <a:pt x="482" y="28"/>
                    </a:lnTo>
                    <a:lnTo>
                      <a:pt x="16" y="153"/>
                    </a:lnTo>
                    <a:lnTo>
                      <a:pt x="0" y="12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44" name="Freeform 20"/>
              <p:cNvSpPr>
                <a:spLocks/>
              </p:cNvSpPr>
              <p:nvPr/>
            </p:nvSpPr>
            <p:spPr bwMode="auto">
              <a:xfrm>
                <a:off x="6242" y="2001"/>
                <a:ext cx="239" cy="72"/>
              </a:xfrm>
              <a:custGeom>
                <a:avLst/>
                <a:gdLst/>
                <a:ahLst/>
                <a:cxnLst>
                  <a:cxn ang="0">
                    <a:pos x="0" y="113"/>
                  </a:cxn>
                  <a:cxn ang="0">
                    <a:pos x="435" y="0"/>
                  </a:cxn>
                  <a:cxn ang="0">
                    <a:pos x="478" y="25"/>
                  </a:cxn>
                  <a:cxn ang="0">
                    <a:pos x="16" y="142"/>
                  </a:cxn>
                  <a:cxn ang="0">
                    <a:pos x="0" y="113"/>
                  </a:cxn>
                </a:cxnLst>
                <a:rect l="0" t="0" r="r" b="b"/>
                <a:pathLst>
                  <a:path w="478" h="142">
                    <a:moveTo>
                      <a:pt x="0" y="113"/>
                    </a:moveTo>
                    <a:lnTo>
                      <a:pt x="435" y="0"/>
                    </a:lnTo>
                    <a:lnTo>
                      <a:pt x="478" y="25"/>
                    </a:lnTo>
                    <a:lnTo>
                      <a:pt x="16" y="142"/>
                    </a:lnTo>
                    <a:lnTo>
                      <a:pt x="0" y="1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45" name="Freeform 21"/>
              <p:cNvSpPr>
                <a:spLocks/>
              </p:cNvSpPr>
              <p:nvPr/>
            </p:nvSpPr>
            <p:spPr bwMode="auto">
              <a:xfrm>
                <a:off x="6198" y="1968"/>
                <a:ext cx="238" cy="73"/>
              </a:xfrm>
              <a:custGeom>
                <a:avLst/>
                <a:gdLst/>
                <a:ahLst/>
                <a:cxnLst>
                  <a:cxn ang="0">
                    <a:pos x="0" y="115"/>
                  </a:cxn>
                  <a:cxn ang="0">
                    <a:pos x="433" y="0"/>
                  </a:cxn>
                  <a:cxn ang="0">
                    <a:pos x="476" y="27"/>
                  </a:cxn>
                  <a:cxn ang="0">
                    <a:pos x="16" y="147"/>
                  </a:cxn>
                  <a:cxn ang="0">
                    <a:pos x="0" y="115"/>
                  </a:cxn>
                </a:cxnLst>
                <a:rect l="0" t="0" r="r" b="b"/>
                <a:pathLst>
                  <a:path w="476" h="147">
                    <a:moveTo>
                      <a:pt x="0" y="115"/>
                    </a:moveTo>
                    <a:lnTo>
                      <a:pt x="433" y="0"/>
                    </a:lnTo>
                    <a:lnTo>
                      <a:pt x="476" y="27"/>
                    </a:lnTo>
                    <a:lnTo>
                      <a:pt x="16" y="147"/>
                    </a:lnTo>
                    <a:lnTo>
                      <a:pt x="0" y="1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46" name="Freeform 22"/>
              <p:cNvSpPr>
                <a:spLocks/>
              </p:cNvSpPr>
              <p:nvPr/>
            </p:nvSpPr>
            <p:spPr bwMode="auto">
              <a:xfrm>
                <a:off x="5548" y="1627"/>
                <a:ext cx="255" cy="55"/>
              </a:xfrm>
              <a:custGeom>
                <a:avLst/>
                <a:gdLst/>
                <a:ahLst/>
                <a:cxnLst>
                  <a:cxn ang="0">
                    <a:pos x="35" y="109"/>
                  </a:cxn>
                  <a:cxn ang="0">
                    <a:pos x="511" y="23"/>
                  </a:cxn>
                  <a:cxn ang="0">
                    <a:pos x="444" y="0"/>
                  </a:cxn>
                  <a:cxn ang="0">
                    <a:pos x="0" y="98"/>
                  </a:cxn>
                  <a:cxn ang="0">
                    <a:pos x="35" y="109"/>
                  </a:cxn>
                </a:cxnLst>
                <a:rect l="0" t="0" r="r" b="b"/>
                <a:pathLst>
                  <a:path w="511" h="109">
                    <a:moveTo>
                      <a:pt x="35" y="109"/>
                    </a:moveTo>
                    <a:lnTo>
                      <a:pt x="511" y="23"/>
                    </a:lnTo>
                    <a:lnTo>
                      <a:pt x="444" y="0"/>
                    </a:lnTo>
                    <a:lnTo>
                      <a:pt x="0" y="98"/>
                    </a:lnTo>
                    <a:lnTo>
                      <a:pt x="35" y="10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47" name="Freeform 23"/>
              <p:cNvSpPr>
                <a:spLocks/>
              </p:cNvSpPr>
              <p:nvPr/>
            </p:nvSpPr>
            <p:spPr bwMode="auto">
              <a:xfrm>
                <a:off x="5579" y="1646"/>
                <a:ext cx="257" cy="55"/>
              </a:xfrm>
              <a:custGeom>
                <a:avLst/>
                <a:gdLst/>
                <a:ahLst/>
                <a:cxnLst>
                  <a:cxn ang="0">
                    <a:pos x="36" y="109"/>
                  </a:cxn>
                  <a:cxn ang="0">
                    <a:pos x="513" y="23"/>
                  </a:cxn>
                  <a:cxn ang="0">
                    <a:pos x="447" y="0"/>
                  </a:cxn>
                  <a:cxn ang="0">
                    <a:pos x="0" y="98"/>
                  </a:cxn>
                  <a:cxn ang="0">
                    <a:pos x="36" y="109"/>
                  </a:cxn>
                </a:cxnLst>
                <a:rect l="0" t="0" r="r" b="b"/>
                <a:pathLst>
                  <a:path w="513" h="109">
                    <a:moveTo>
                      <a:pt x="36" y="109"/>
                    </a:moveTo>
                    <a:lnTo>
                      <a:pt x="513" y="23"/>
                    </a:lnTo>
                    <a:lnTo>
                      <a:pt x="447" y="0"/>
                    </a:lnTo>
                    <a:lnTo>
                      <a:pt x="0" y="98"/>
                    </a:lnTo>
                    <a:lnTo>
                      <a:pt x="36" y="10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48" name="Freeform 24"/>
              <p:cNvSpPr>
                <a:spLocks/>
              </p:cNvSpPr>
              <p:nvPr/>
            </p:nvSpPr>
            <p:spPr bwMode="auto">
              <a:xfrm>
                <a:off x="5622" y="1666"/>
                <a:ext cx="256" cy="55"/>
              </a:xfrm>
              <a:custGeom>
                <a:avLst/>
                <a:gdLst/>
                <a:ahLst/>
                <a:cxnLst>
                  <a:cxn ang="0">
                    <a:pos x="36" y="110"/>
                  </a:cxn>
                  <a:cxn ang="0">
                    <a:pos x="512" y="23"/>
                  </a:cxn>
                  <a:cxn ang="0">
                    <a:pos x="445" y="0"/>
                  </a:cxn>
                  <a:cxn ang="0">
                    <a:pos x="0" y="98"/>
                  </a:cxn>
                  <a:cxn ang="0">
                    <a:pos x="36" y="110"/>
                  </a:cxn>
                </a:cxnLst>
                <a:rect l="0" t="0" r="r" b="b"/>
                <a:pathLst>
                  <a:path w="512" h="110">
                    <a:moveTo>
                      <a:pt x="36" y="110"/>
                    </a:moveTo>
                    <a:lnTo>
                      <a:pt x="512" y="23"/>
                    </a:lnTo>
                    <a:lnTo>
                      <a:pt x="445" y="0"/>
                    </a:lnTo>
                    <a:lnTo>
                      <a:pt x="0" y="98"/>
                    </a:lnTo>
                    <a:lnTo>
                      <a:pt x="36" y="1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49" name="Freeform 25"/>
              <p:cNvSpPr>
                <a:spLocks/>
              </p:cNvSpPr>
              <p:nvPr/>
            </p:nvSpPr>
            <p:spPr bwMode="auto">
              <a:xfrm>
                <a:off x="5674" y="1684"/>
                <a:ext cx="256" cy="55"/>
              </a:xfrm>
              <a:custGeom>
                <a:avLst/>
                <a:gdLst/>
                <a:ahLst/>
                <a:cxnLst>
                  <a:cxn ang="0">
                    <a:pos x="36" y="110"/>
                  </a:cxn>
                  <a:cxn ang="0">
                    <a:pos x="511" y="24"/>
                  </a:cxn>
                  <a:cxn ang="0">
                    <a:pos x="445" y="0"/>
                  </a:cxn>
                  <a:cxn ang="0">
                    <a:pos x="0" y="98"/>
                  </a:cxn>
                  <a:cxn ang="0">
                    <a:pos x="36" y="110"/>
                  </a:cxn>
                </a:cxnLst>
                <a:rect l="0" t="0" r="r" b="b"/>
                <a:pathLst>
                  <a:path w="511" h="110">
                    <a:moveTo>
                      <a:pt x="36" y="110"/>
                    </a:moveTo>
                    <a:lnTo>
                      <a:pt x="511" y="24"/>
                    </a:lnTo>
                    <a:lnTo>
                      <a:pt x="445" y="0"/>
                    </a:lnTo>
                    <a:lnTo>
                      <a:pt x="0" y="98"/>
                    </a:lnTo>
                    <a:lnTo>
                      <a:pt x="36" y="1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50" name="Freeform 26"/>
              <p:cNvSpPr>
                <a:spLocks/>
              </p:cNvSpPr>
              <p:nvPr/>
            </p:nvSpPr>
            <p:spPr bwMode="auto">
              <a:xfrm>
                <a:off x="5704" y="1707"/>
                <a:ext cx="256" cy="54"/>
              </a:xfrm>
              <a:custGeom>
                <a:avLst/>
                <a:gdLst/>
                <a:ahLst/>
                <a:cxnLst>
                  <a:cxn ang="0">
                    <a:pos x="35" y="110"/>
                  </a:cxn>
                  <a:cxn ang="0">
                    <a:pos x="513" y="24"/>
                  </a:cxn>
                  <a:cxn ang="0">
                    <a:pos x="447" y="0"/>
                  </a:cxn>
                  <a:cxn ang="0">
                    <a:pos x="0" y="98"/>
                  </a:cxn>
                  <a:cxn ang="0">
                    <a:pos x="35" y="110"/>
                  </a:cxn>
                </a:cxnLst>
                <a:rect l="0" t="0" r="r" b="b"/>
                <a:pathLst>
                  <a:path w="513" h="110">
                    <a:moveTo>
                      <a:pt x="35" y="110"/>
                    </a:moveTo>
                    <a:lnTo>
                      <a:pt x="513" y="24"/>
                    </a:lnTo>
                    <a:lnTo>
                      <a:pt x="447" y="0"/>
                    </a:lnTo>
                    <a:lnTo>
                      <a:pt x="0" y="98"/>
                    </a:lnTo>
                    <a:lnTo>
                      <a:pt x="35" y="1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51" name="Freeform 27"/>
              <p:cNvSpPr>
                <a:spLocks/>
              </p:cNvSpPr>
              <p:nvPr/>
            </p:nvSpPr>
            <p:spPr bwMode="auto">
              <a:xfrm>
                <a:off x="5753" y="1726"/>
                <a:ext cx="256" cy="55"/>
              </a:xfrm>
              <a:custGeom>
                <a:avLst/>
                <a:gdLst/>
                <a:ahLst/>
                <a:cxnLst>
                  <a:cxn ang="0">
                    <a:pos x="35" y="110"/>
                  </a:cxn>
                  <a:cxn ang="0">
                    <a:pos x="511" y="24"/>
                  </a:cxn>
                  <a:cxn ang="0">
                    <a:pos x="444" y="0"/>
                  </a:cxn>
                  <a:cxn ang="0">
                    <a:pos x="0" y="98"/>
                  </a:cxn>
                  <a:cxn ang="0">
                    <a:pos x="35" y="110"/>
                  </a:cxn>
                </a:cxnLst>
                <a:rect l="0" t="0" r="r" b="b"/>
                <a:pathLst>
                  <a:path w="511" h="110">
                    <a:moveTo>
                      <a:pt x="35" y="110"/>
                    </a:moveTo>
                    <a:lnTo>
                      <a:pt x="511" y="24"/>
                    </a:lnTo>
                    <a:lnTo>
                      <a:pt x="444" y="0"/>
                    </a:lnTo>
                    <a:lnTo>
                      <a:pt x="0" y="98"/>
                    </a:lnTo>
                    <a:lnTo>
                      <a:pt x="35" y="1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52" name="Freeform 28"/>
              <p:cNvSpPr>
                <a:spLocks/>
              </p:cNvSpPr>
              <p:nvPr/>
            </p:nvSpPr>
            <p:spPr bwMode="auto">
              <a:xfrm>
                <a:off x="5798" y="1746"/>
                <a:ext cx="256" cy="55"/>
              </a:xfrm>
              <a:custGeom>
                <a:avLst/>
                <a:gdLst/>
                <a:ahLst/>
                <a:cxnLst>
                  <a:cxn ang="0">
                    <a:pos x="35" y="109"/>
                  </a:cxn>
                  <a:cxn ang="0">
                    <a:pos x="513" y="23"/>
                  </a:cxn>
                  <a:cxn ang="0">
                    <a:pos x="447" y="0"/>
                  </a:cxn>
                  <a:cxn ang="0">
                    <a:pos x="0" y="97"/>
                  </a:cxn>
                  <a:cxn ang="0">
                    <a:pos x="35" y="109"/>
                  </a:cxn>
                </a:cxnLst>
                <a:rect l="0" t="0" r="r" b="b"/>
                <a:pathLst>
                  <a:path w="513" h="109">
                    <a:moveTo>
                      <a:pt x="35" y="109"/>
                    </a:moveTo>
                    <a:lnTo>
                      <a:pt x="513" y="23"/>
                    </a:lnTo>
                    <a:lnTo>
                      <a:pt x="447" y="0"/>
                    </a:lnTo>
                    <a:lnTo>
                      <a:pt x="0" y="97"/>
                    </a:lnTo>
                    <a:lnTo>
                      <a:pt x="35" y="10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53" name="Freeform 29"/>
              <p:cNvSpPr>
                <a:spLocks/>
              </p:cNvSpPr>
              <p:nvPr/>
            </p:nvSpPr>
            <p:spPr bwMode="auto">
              <a:xfrm>
                <a:off x="5843" y="1768"/>
                <a:ext cx="256" cy="55"/>
              </a:xfrm>
              <a:custGeom>
                <a:avLst/>
                <a:gdLst/>
                <a:ahLst/>
                <a:cxnLst>
                  <a:cxn ang="0">
                    <a:pos x="35" y="109"/>
                  </a:cxn>
                  <a:cxn ang="0">
                    <a:pos x="513" y="23"/>
                  </a:cxn>
                  <a:cxn ang="0">
                    <a:pos x="447" y="0"/>
                  </a:cxn>
                  <a:cxn ang="0">
                    <a:pos x="0" y="97"/>
                  </a:cxn>
                  <a:cxn ang="0">
                    <a:pos x="35" y="109"/>
                  </a:cxn>
                </a:cxnLst>
                <a:rect l="0" t="0" r="r" b="b"/>
                <a:pathLst>
                  <a:path w="513" h="109">
                    <a:moveTo>
                      <a:pt x="35" y="109"/>
                    </a:moveTo>
                    <a:lnTo>
                      <a:pt x="513" y="23"/>
                    </a:lnTo>
                    <a:lnTo>
                      <a:pt x="447" y="0"/>
                    </a:lnTo>
                    <a:lnTo>
                      <a:pt x="0" y="97"/>
                    </a:lnTo>
                    <a:lnTo>
                      <a:pt x="35" y="10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54" name="Freeform 30"/>
              <p:cNvSpPr>
                <a:spLocks/>
              </p:cNvSpPr>
              <p:nvPr/>
            </p:nvSpPr>
            <p:spPr bwMode="auto">
              <a:xfrm>
                <a:off x="5890" y="1788"/>
                <a:ext cx="256" cy="55"/>
              </a:xfrm>
              <a:custGeom>
                <a:avLst/>
                <a:gdLst/>
                <a:ahLst/>
                <a:cxnLst>
                  <a:cxn ang="0">
                    <a:pos x="35" y="109"/>
                  </a:cxn>
                  <a:cxn ang="0">
                    <a:pos x="513" y="23"/>
                  </a:cxn>
                  <a:cxn ang="0">
                    <a:pos x="447" y="0"/>
                  </a:cxn>
                  <a:cxn ang="0">
                    <a:pos x="0" y="98"/>
                  </a:cxn>
                  <a:cxn ang="0">
                    <a:pos x="35" y="109"/>
                  </a:cxn>
                </a:cxnLst>
                <a:rect l="0" t="0" r="r" b="b"/>
                <a:pathLst>
                  <a:path w="513" h="109">
                    <a:moveTo>
                      <a:pt x="35" y="109"/>
                    </a:moveTo>
                    <a:lnTo>
                      <a:pt x="513" y="23"/>
                    </a:lnTo>
                    <a:lnTo>
                      <a:pt x="447" y="0"/>
                    </a:lnTo>
                    <a:lnTo>
                      <a:pt x="0" y="98"/>
                    </a:lnTo>
                    <a:lnTo>
                      <a:pt x="35" y="10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55" name="Freeform 31"/>
              <p:cNvSpPr>
                <a:spLocks/>
              </p:cNvSpPr>
              <p:nvPr/>
            </p:nvSpPr>
            <p:spPr bwMode="auto">
              <a:xfrm>
                <a:off x="5932" y="1809"/>
                <a:ext cx="256" cy="55"/>
              </a:xfrm>
              <a:custGeom>
                <a:avLst/>
                <a:gdLst/>
                <a:ahLst/>
                <a:cxnLst>
                  <a:cxn ang="0">
                    <a:pos x="36" y="109"/>
                  </a:cxn>
                  <a:cxn ang="0">
                    <a:pos x="514" y="23"/>
                  </a:cxn>
                  <a:cxn ang="0">
                    <a:pos x="447" y="0"/>
                  </a:cxn>
                  <a:cxn ang="0">
                    <a:pos x="0" y="98"/>
                  </a:cxn>
                  <a:cxn ang="0">
                    <a:pos x="36" y="109"/>
                  </a:cxn>
                </a:cxnLst>
                <a:rect l="0" t="0" r="r" b="b"/>
                <a:pathLst>
                  <a:path w="514" h="109">
                    <a:moveTo>
                      <a:pt x="36" y="109"/>
                    </a:moveTo>
                    <a:lnTo>
                      <a:pt x="514" y="23"/>
                    </a:lnTo>
                    <a:lnTo>
                      <a:pt x="447" y="0"/>
                    </a:lnTo>
                    <a:lnTo>
                      <a:pt x="0" y="98"/>
                    </a:lnTo>
                    <a:lnTo>
                      <a:pt x="36" y="10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56" name="Freeform 32"/>
              <p:cNvSpPr>
                <a:spLocks/>
              </p:cNvSpPr>
              <p:nvPr/>
            </p:nvSpPr>
            <p:spPr bwMode="auto">
              <a:xfrm>
                <a:off x="5960" y="1832"/>
                <a:ext cx="256" cy="55"/>
              </a:xfrm>
              <a:custGeom>
                <a:avLst/>
                <a:gdLst/>
                <a:ahLst/>
                <a:cxnLst>
                  <a:cxn ang="0">
                    <a:pos x="35" y="109"/>
                  </a:cxn>
                  <a:cxn ang="0">
                    <a:pos x="511" y="23"/>
                  </a:cxn>
                  <a:cxn ang="0">
                    <a:pos x="445" y="0"/>
                  </a:cxn>
                  <a:cxn ang="0">
                    <a:pos x="0" y="98"/>
                  </a:cxn>
                  <a:cxn ang="0">
                    <a:pos x="35" y="109"/>
                  </a:cxn>
                </a:cxnLst>
                <a:rect l="0" t="0" r="r" b="b"/>
                <a:pathLst>
                  <a:path w="511" h="109">
                    <a:moveTo>
                      <a:pt x="35" y="109"/>
                    </a:moveTo>
                    <a:lnTo>
                      <a:pt x="511" y="23"/>
                    </a:lnTo>
                    <a:lnTo>
                      <a:pt x="445" y="0"/>
                    </a:lnTo>
                    <a:lnTo>
                      <a:pt x="0" y="98"/>
                    </a:lnTo>
                    <a:lnTo>
                      <a:pt x="35" y="10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57" name="Freeform 33"/>
              <p:cNvSpPr>
                <a:spLocks/>
              </p:cNvSpPr>
              <p:nvPr/>
            </p:nvSpPr>
            <p:spPr bwMode="auto">
              <a:xfrm>
                <a:off x="6004" y="1850"/>
                <a:ext cx="257" cy="54"/>
              </a:xfrm>
              <a:custGeom>
                <a:avLst/>
                <a:gdLst/>
                <a:ahLst/>
                <a:cxnLst>
                  <a:cxn ang="0">
                    <a:pos x="36" y="110"/>
                  </a:cxn>
                  <a:cxn ang="0">
                    <a:pos x="513" y="24"/>
                  </a:cxn>
                  <a:cxn ang="0">
                    <a:pos x="447" y="0"/>
                  </a:cxn>
                  <a:cxn ang="0">
                    <a:pos x="0" y="98"/>
                  </a:cxn>
                  <a:cxn ang="0">
                    <a:pos x="36" y="110"/>
                  </a:cxn>
                </a:cxnLst>
                <a:rect l="0" t="0" r="r" b="b"/>
                <a:pathLst>
                  <a:path w="513" h="110">
                    <a:moveTo>
                      <a:pt x="36" y="110"/>
                    </a:moveTo>
                    <a:lnTo>
                      <a:pt x="513" y="24"/>
                    </a:lnTo>
                    <a:lnTo>
                      <a:pt x="447" y="0"/>
                    </a:lnTo>
                    <a:lnTo>
                      <a:pt x="0" y="98"/>
                    </a:lnTo>
                    <a:lnTo>
                      <a:pt x="36" y="1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58" name="Freeform 34"/>
              <p:cNvSpPr>
                <a:spLocks/>
              </p:cNvSpPr>
              <p:nvPr/>
            </p:nvSpPr>
            <p:spPr bwMode="auto">
              <a:xfrm>
                <a:off x="6041" y="1874"/>
                <a:ext cx="256" cy="55"/>
              </a:xfrm>
              <a:custGeom>
                <a:avLst/>
                <a:gdLst/>
                <a:ahLst/>
                <a:cxnLst>
                  <a:cxn ang="0">
                    <a:pos x="35" y="110"/>
                  </a:cxn>
                  <a:cxn ang="0">
                    <a:pos x="511" y="23"/>
                  </a:cxn>
                  <a:cxn ang="0">
                    <a:pos x="444" y="0"/>
                  </a:cxn>
                  <a:cxn ang="0">
                    <a:pos x="0" y="98"/>
                  </a:cxn>
                  <a:cxn ang="0">
                    <a:pos x="35" y="110"/>
                  </a:cxn>
                </a:cxnLst>
                <a:rect l="0" t="0" r="r" b="b"/>
                <a:pathLst>
                  <a:path w="511" h="110">
                    <a:moveTo>
                      <a:pt x="35" y="110"/>
                    </a:moveTo>
                    <a:lnTo>
                      <a:pt x="511" y="23"/>
                    </a:lnTo>
                    <a:lnTo>
                      <a:pt x="444" y="0"/>
                    </a:lnTo>
                    <a:lnTo>
                      <a:pt x="0" y="98"/>
                    </a:lnTo>
                    <a:lnTo>
                      <a:pt x="35" y="1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59" name="Freeform 35"/>
              <p:cNvSpPr>
                <a:spLocks/>
              </p:cNvSpPr>
              <p:nvPr/>
            </p:nvSpPr>
            <p:spPr bwMode="auto">
              <a:xfrm>
                <a:off x="6079" y="1904"/>
                <a:ext cx="256" cy="55"/>
              </a:xfrm>
              <a:custGeom>
                <a:avLst/>
                <a:gdLst/>
                <a:ahLst/>
                <a:cxnLst>
                  <a:cxn ang="0">
                    <a:pos x="35" y="109"/>
                  </a:cxn>
                  <a:cxn ang="0">
                    <a:pos x="513" y="23"/>
                  </a:cxn>
                  <a:cxn ang="0">
                    <a:pos x="447" y="0"/>
                  </a:cxn>
                  <a:cxn ang="0">
                    <a:pos x="0" y="98"/>
                  </a:cxn>
                  <a:cxn ang="0">
                    <a:pos x="35" y="109"/>
                  </a:cxn>
                </a:cxnLst>
                <a:rect l="0" t="0" r="r" b="b"/>
                <a:pathLst>
                  <a:path w="513" h="109">
                    <a:moveTo>
                      <a:pt x="35" y="109"/>
                    </a:moveTo>
                    <a:lnTo>
                      <a:pt x="513" y="23"/>
                    </a:lnTo>
                    <a:lnTo>
                      <a:pt x="447" y="0"/>
                    </a:lnTo>
                    <a:lnTo>
                      <a:pt x="0" y="98"/>
                    </a:lnTo>
                    <a:lnTo>
                      <a:pt x="35" y="10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60" name="Freeform 36"/>
              <p:cNvSpPr>
                <a:spLocks/>
              </p:cNvSpPr>
              <p:nvPr/>
            </p:nvSpPr>
            <p:spPr bwMode="auto">
              <a:xfrm>
                <a:off x="6129" y="1934"/>
                <a:ext cx="255" cy="55"/>
              </a:xfrm>
              <a:custGeom>
                <a:avLst/>
                <a:gdLst/>
                <a:ahLst/>
                <a:cxnLst>
                  <a:cxn ang="0">
                    <a:pos x="35" y="110"/>
                  </a:cxn>
                  <a:cxn ang="0">
                    <a:pos x="511" y="24"/>
                  </a:cxn>
                  <a:cxn ang="0">
                    <a:pos x="445" y="0"/>
                  </a:cxn>
                  <a:cxn ang="0">
                    <a:pos x="0" y="98"/>
                  </a:cxn>
                  <a:cxn ang="0">
                    <a:pos x="35" y="110"/>
                  </a:cxn>
                </a:cxnLst>
                <a:rect l="0" t="0" r="r" b="b"/>
                <a:pathLst>
                  <a:path w="511" h="110">
                    <a:moveTo>
                      <a:pt x="35" y="110"/>
                    </a:moveTo>
                    <a:lnTo>
                      <a:pt x="511" y="24"/>
                    </a:lnTo>
                    <a:lnTo>
                      <a:pt x="445" y="0"/>
                    </a:lnTo>
                    <a:lnTo>
                      <a:pt x="0" y="98"/>
                    </a:lnTo>
                    <a:lnTo>
                      <a:pt x="35" y="1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61" name="Freeform 37"/>
              <p:cNvSpPr>
                <a:spLocks/>
              </p:cNvSpPr>
              <p:nvPr/>
            </p:nvSpPr>
            <p:spPr bwMode="auto">
              <a:xfrm>
                <a:off x="6308" y="1424"/>
                <a:ext cx="126" cy="23"/>
              </a:xfrm>
              <a:custGeom>
                <a:avLst/>
                <a:gdLst/>
                <a:ahLst/>
                <a:cxnLst>
                  <a:cxn ang="0">
                    <a:pos x="44" y="0"/>
                  </a:cxn>
                  <a:cxn ang="0">
                    <a:pos x="253" y="16"/>
                  </a:cxn>
                  <a:cxn ang="0">
                    <a:pos x="216" y="47"/>
                  </a:cxn>
                  <a:cxn ang="0">
                    <a:pos x="0" y="24"/>
                  </a:cxn>
                  <a:cxn ang="0">
                    <a:pos x="44" y="0"/>
                  </a:cxn>
                </a:cxnLst>
                <a:rect l="0" t="0" r="r" b="b"/>
                <a:pathLst>
                  <a:path w="253" h="47">
                    <a:moveTo>
                      <a:pt x="44" y="0"/>
                    </a:moveTo>
                    <a:lnTo>
                      <a:pt x="253" y="16"/>
                    </a:lnTo>
                    <a:lnTo>
                      <a:pt x="216" y="47"/>
                    </a:lnTo>
                    <a:lnTo>
                      <a:pt x="0" y="24"/>
                    </a:lnTo>
                    <a:lnTo>
                      <a:pt x="44"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62" name="Freeform 38"/>
              <p:cNvSpPr>
                <a:spLocks/>
              </p:cNvSpPr>
              <p:nvPr/>
            </p:nvSpPr>
            <p:spPr bwMode="auto">
              <a:xfrm>
                <a:off x="6285" y="1441"/>
                <a:ext cx="127" cy="23"/>
              </a:xfrm>
              <a:custGeom>
                <a:avLst/>
                <a:gdLst/>
                <a:ahLst/>
                <a:cxnLst>
                  <a:cxn ang="0">
                    <a:pos x="44" y="0"/>
                  </a:cxn>
                  <a:cxn ang="0">
                    <a:pos x="253" y="15"/>
                  </a:cxn>
                  <a:cxn ang="0">
                    <a:pos x="216" y="45"/>
                  </a:cxn>
                  <a:cxn ang="0">
                    <a:pos x="0" y="23"/>
                  </a:cxn>
                  <a:cxn ang="0">
                    <a:pos x="44" y="0"/>
                  </a:cxn>
                </a:cxnLst>
                <a:rect l="0" t="0" r="r" b="b"/>
                <a:pathLst>
                  <a:path w="253" h="45">
                    <a:moveTo>
                      <a:pt x="44" y="0"/>
                    </a:moveTo>
                    <a:lnTo>
                      <a:pt x="253" y="15"/>
                    </a:lnTo>
                    <a:lnTo>
                      <a:pt x="216" y="45"/>
                    </a:lnTo>
                    <a:lnTo>
                      <a:pt x="0" y="23"/>
                    </a:lnTo>
                    <a:lnTo>
                      <a:pt x="44"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63" name="Freeform 39"/>
              <p:cNvSpPr>
                <a:spLocks/>
              </p:cNvSpPr>
              <p:nvPr/>
            </p:nvSpPr>
            <p:spPr bwMode="auto">
              <a:xfrm>
                <a:off x="6250" y="1461"/>
                <a:ext cx="127" cy="22"/>
              </a:xfrm>
              <a:custGeom>
                <a:avLst/>
                <a:gdLst/>
                <a:ahLst/>
                <a:cxnLst>
                  <a:cxn ang="0">
                    <a:pos x="43" y="0"/>
                  </a:cxn>
                  <a:cxn ang="0">
                    <a:pos x="255" y="15"/>
                  </a:cxn>
                  <a:cxn ang="0">
                    <a:pos x="217" y="45"/>
                  </a:cxn>
                  <a:cxn ang="0">
                    <a:pos x="0" y="23"/>
                  </a:cxn>
                  <a:cxn ang="0">
                    <a:pos x="43" y="0"/>
                  </a:cxn>
                </a:cxnLst>
                <a:rect l="0" t="0" r="r" b="b"/>
                <a:pathLst>
                  <a:path w="255" h="45">
                    <a:moveTo>
                      <a:pt x="43" y="0"/>
                    </a:moveTo>
                    <a:lnTo>
                      <a:pt x="255" y="15"/>
                    </a:lnTo>
                    <a:lnTo>
                      <a:pt x="217" y="45"/>
                    </a:lnTo>
                    <a:lnTo>
                      <a:pt x="0" y="23"/>
                    </a:lnTo>
                    <a:lnTo>
                      <a:pt x="4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64" name="Freeform 40"/>
              <p:cNvSpPr>
                <a:spLocks/>
              </p:cNvSpPr>
              <p:nvPr/>
            </p:nvSpPr>
            <p:spPr bwMode="auto">
              <a:xfrm>
                <a:off x="6235" y="1483"/>
                <a:ext cx="128" cy="23"/>
              </a:xfrm>
              <a:custGeom>
                <a:avLst/>
                <a:gdLst/>
                <a:ahLst/>
                <a:cxnLst>
                  <a:cxn ang="0">
                    <a:pos x="43" y="0"/>
                  </a:cxn>
                  <a:cxn ang="0">
                    <a:pos x="254" y="15"/>
                  </a:cxn>
                  <a:cxn ang="0">
                    <a:pos x="217" y="45"/>
                  </a:cxn>
                  <a:cxn ang="0">
                    <a:pos x="0" y="23"/>
                  </a:cxn>
                  <a:cxn ang="0">
                    <a:pos x="43" y="0"/>
                  </a:cxn>
                </a:cxnLst>
                <a:rect l="0" t="0" r="r" b="b"/>
                <a:pathLst>
                  <a:path w="254" h="45">
                    <a:moveTo>
                      <a:pt x="43" y="0"/>
                    </a:moveTo>
                    <a:lnTo>
                      <a:pt x="254" y="15"/>
                    </a:lnTo>
                    <a:lnTo>
                      <a:pt x="217" y="45"/>
                    </a:lnTo>
                    <a:lnTo>
                      <a:pt x="0" y="23"/>
                    </a:lnTo>
                    <a:lnTo>
                      <a:pt x="4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65" name="Freeform 41"/>
              <p:cNvSpPr>
                <a:spLocks/>
              </p:cNvSpPr>
              <p:nvPr/>
            </p:nvSpPr>
            <p:spPr bwMode="auto">
              <a:xfrm>
                <a:off x="6225" y="1511"/>
                <a:ext cx="127" cy="22"/>
              </a:xfrm>
              <a:custGeom>
                <a:avLst/>
                <a:gdLst/>
                <a:ahLst/>
                <a:cxnLst>
                  <a:cxn ang="0">
                    <a:pos x="43" y="0"/>
                  </a:cxn>
                  <a:cxn ang="0">
                    <a:pos x="253" y="15"/>
                  </a:cxn>
                  <a:cxn ang="0">
                    <a:pos x="215" y="45"/>
                  </a:cxn>
                  <a:cxn ang="0">
                    <a:pos x="0" y="23"/>
                  </a:cxn>
                  <a:cxn ang="0">
                    <a:pos x="43" y="0"/>
                  </a:cxn>
                </a:cxnLst>
                <a:rect l="0" t="0" r="r" b="b"/>
                <a:pathLst>
                  <a:path w="253" h="45">
                    <a:moveTo>
                      <a:pt x="43" y="0"/>
                    </a:moveTo>
                    <a:lnTo>
                      <a:pt x="253" y="15"/>
                    </a:lnTo>
                    <a:lnTo>
                      <a:pt x="215" y="45"/>
                    </a:lnTo>
                    <a:lnTo>
                      <a:pt x="0" y="23"/>
                    </a:lnTo>
                    <a:lnTo>
                      <a:pt x="4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66" name="Freeform 42"/>
              <p:cNvSpPr>
                <a:spLocks/>
              </p:cNvSpPr>
              <p:nvPr/>
            </p:nvSpPr>
            <p:spPr bwMode="auto">
              <a:xfrm>
                <a:off x="6205" y="1537"/>
                <a:ext cx="127" cy="23"/>
              </a:xfrm>
              <a:custGeom>
                <a:avLst/>
                <a:gdLst/>
                <a:ahLst/>
                <a:cxnLst>
                  <a:cxn ang="0">
                    <a:pos x="43" y="0"/>
                  </a:cxn>
                  <a:cxn ang="0">
                    <a:pos x="254" y="15"/>
                  </a:cxn>
                  <a:cxn ang="0">
                    <a:pos x="217" y="45"/>
                  </a:cxn>
                  <a:cxn ang="0">
                    <a:pos x="0" y="23"/>
                  </a:cxn>
                  <a:cxn ang="0">
                    <a:pos x="43" y="0"/>
                  </a:cxn>
                </a:cxnLst>
                <a:rect l="0" t="0" r="r" b="b"/>
                <a:pathLst>
                  <a:path w="254" h="45">
                    <a:moveTo>
                      <a:pt x="43" y="0"/>
                    </a:moveTo>
                    <a:lnTo>
                      <a:pt x="254" y="15"/>
                    </a:lnTo>
                    <a:lnTo>
                      <a:pt x="217" y="45"/>
                    </a:lnTo>
                    <a:lnTo>
                      <a:pt x="0" y="23"/>
                    </a:lnTo>
                    <a:lnTo>
                      <a:pt x="4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67" name="Freeform 43"/>
              <p:cNvSpPr>
                <a:spLocks/>
              </p:cNvSpPr>
              <p:nvPr/>
            </p:nvSpPr>
            <p:spPr bwMode="auto">
              <a:xfrm>
                <a:off x="6195" y="1568"/>
                <a:ext cx="127" cy="22"/>
              </a:xfrm>
              <a:custGeom>
                <a:avLst/>
                <a:gdLst/>
                <a:ahLst/>
                <a:cxnLst>
                  <a:cxn ang="0">
                    <a:pos x="43" y="0"/>
                  </a:cxn>
                  <a:cxn ang="0">
                    <a:pos x="255" y="16"/>
                  </a:cxn>
                  <a:cxn ang="0">
                    <a:pos x="218" y="45"/>
                  </a:cxn>
                  <a:cxn ang="0">
                    <a:pos x="0" y="24"/>
                  </a:cxn>
                  <a:cxn ang="0">
                    <a:pos x="43" y="0"/>
                  </a:cxn>
                </a:cxnLst>
                <a:rect l="0" t="0" r="r" b="b"/>
                <a:pathLst>
                  <a:path w="255" h="45">
                    <a:moveTo>
                      <a:pt x="43" y="0"/>
                    </a:moveTo>
                    <a:lnTo>
                      <a:pt x="255" y="16"/>
                    </a:lnTo>
                    <a:lnTo>
                      <a:pt x="218" y="45"/>
                    </a:lnTo>
                    <a:lnTo>
                      <a:pt x="0" y="24"/>
                    </a:lnTo>
                    <a:lnTo>
                      <a:pt x="4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68" name="Freeform 44"/>
              <p:cNvSpPr>
                <a:spLocks/>
              </p:cNvSpPr>
              <p:nvPr/>
            </p:nvSpPr>
            <p:spPr bwMode="auto">
              <a:xfrm>
                <a:off x="6187" y="1592"/>
                <a:ext cx="129" cy="23"/>
              </a:xfrm>
              <a:custGeom>
                <a:avLst/>
                <a:gdLst/>
                <a:ahLst/>
                <a:cxnLst>
                  <a:cxn ang="0">
                    <a:pos x="43" y="0"/>
                  </a:cxn>
                  <a:cxn ang="0">
                    <a:pos x="256" y="16"/>
                  </a:cxn>
                  <a:cxn ang="0">
                    <a:pos x="219" y="45"/>
                  </a:cxn>
                  <a:cxn ang="0">
                    <a:pos x="0" y="24"/>
                  </a:cxn>
                  <a:cxn ang="0">
                    <a:pos x="43" y="0"/>
                  </a:cxn>
                </a:cxnLst>
                <a:rect l="0" t="0" r="r" b="b"/>
                <a:pathLst>
                  <a:path w="256" h="45">
                    <a:moveTo>
                      <a:pt x="43" y="0"/>
                    </a:moveTo>
                    <a:lnTo>
                      <a:pt x="256" y="16"/>
                    </a:lnTo>
                    <a:lnTo>
                      <a:pt x="219" y="45"/>
                    </a:lnTo>
                    <a:lnTo>
                      <a:pt x="0" y="24"/>
                    </a:lnTo>
                    <a:lnTo>
                      <a:pt x="4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69" name="Freeform 45"/>
              <p:cNvSpPr>
                <a:spLocks/>
              </p:cNvSpPr>
              <p:nvPr/>
            </p:nvSpPr>
            <p:spPr bwMode="auto">
              <a:xfrm>
                <a:off x="6187" y="1621"/>
                <a:ext cx="129" cy="24"/>
              </a:xfrm>
              <a:custGeom>
                <a:avLst/>
                <a:gdLst/>
                <a:ahLst/>
                <a:cxnLst>
                  <a:cxn ang="0">
                    <a:pos x="43" y="0"/>
                  </a:cxn>
                  <a:cxn ang="0">
                    <a:pos x="256" y="16"/>
                  </a:cxn>
                  <a:cxn ang="0">
                    <a:pos x="219" y="47"/>
                  </a:cxn>
                  <a:cxn ang="0">
                    <a:pos x="0" y="23"/>
                  </a:cxn>
                  <a:cxn ang="0">
                    <a:pos x="43" y="0"/>
                  </a:cxn>
                </a:cxnLst>
                <a:rect l="0" t="0" r="r" b="b"/>
                <a:pathLst>
                  <a:path w="256" h="47">
                    <a:moveTo>
                      <a:pt x="43" y="0"/>
                    </a:moveTo>
                    <a:lnTo>
                      <a:pt x="256" y="16"/>
                    </a:lnTo>
                    <a:lnTo>
                      <a:pt x="219" y="47"/>
                    </a:lnTo>
                    <a:lnTo>
                      <a:pt x="0" y="23"/>
                    </a:lnTo>
                    <a:lnTo>
                      <a:pt x="4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70" name="Freeform 46"/>
              <p:cNvSpPr>
                <a:spLocks/>
              </p:cNvSpPr>
              <p:nvPr/>
            </p:nvSpPr>
            <p:spPr bwMode="auto">
              <a:xfrm>
                <a:off x="6183" y="1654"/>
                <a:ext cx="127" cy="22"/>
              </a:xfrm>
              <a:custGeom>
                <a:avLst/>
                <a:gdLst/>
                <a:ahLst/>
                <a:cxnLst>
                  <a:cxn ang="0">
                    <a:pos x="43" y="0"/>
                  </a:cxn>
                  <a:cxn ang="0">
                    <a:pos x="252" y="16"/>
                  </a:cxn>
                  <a:cxn ang="0">
                    <a:pos x="215" y="46"/>
                  </a:cxn>
                  <a:cxn ang="0">
                    <a:pos x="0" y="24"/>
                  </a:cxn>
                  <a:cxn ang="0">
                    <a:pos x="43" y="0"/>
                  </a:cxn>
                </a:cxnLst>
                <a:rect l="0" t="0" r="r" b="b"/>
                <a:pathLst>
                  <a:path w="252" h="46">
                    <a:moveTo>
                      <a:pt x="43" y="0"/>
                    </a:moveTo>
                    <a:lnTo>
                      <a:pt x="252" y="16"/>
                    </a:lnTo>
                    <a:lnTo>
                      <a:pt x="215" y="46"/>
                    </a:lnTo>
                    <a:lnTo>
                      <a:pt x="0" y="24"/>
                    </a:lnTo>
                    <a:lnTo>
                      <a:pt x="4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71" name="Freeform 47"/>
              <p:cNvSpPr>
                <a:spLocks/>
              </p:cNvSpPr>
              <p:nvPr/>
            </p:nvSpPr>
            <p:spPr bwMode="auto">
              <a:xfrm>
                <a:off x="6180" y="1689"/>
                <a:ext cx="128" cy="22"/>
              </a:xfrm>
              <a:custGeom>
                <a:avLst/>
                <a:gdLst/>
                <a:ahLst/>
                <a:cxnLst>
                  <a:cxn ang="0">
                    <a:pos x="43" y="0"/>
                  </a:cxn>
                  <a:cxn ang="0">
                    <a:pos x="254" y="16"/>
                  </a:cxn>
                  <a:cxn ang="0">
                    <a:pos x="217" y="45"/>
                  </a:cxn>
                  <a:cxn ang="0">
                    <a:pos x="0" y="23"/>
                  </a:cxn>
                  <a:cxn ang="0">
                    <a:pos x="43" y="0"/>
                  </a:cxn>
                </a:cxnLst>
                <a:rect l="0" t="0" r="r" b="b"/>
                <a:pathLst>
                  <a:path w="254" h="45">
                    <a:moveTo>
                      <a:pt x="43" y="0"/>
                    </a:moveTo>
                    <a:lnTo>
                      <a:pt x="254" y="16"/>
                    </a:lnTo>
                    <a:lnTo>
                      <a:pt x="217" y="45"/>
                    </a:lnTo>
                    <a:lnTo>
                      <a:pt x="0" y="23"/>
                    </a:lnTo>
                    <a:lnTo>
                      <a:pt x="4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72" name="Freeform 48"/>
              <p:cNvSpPr>
                <a:spLocks/>
              </p:cNvSpPr>
              <p:nvPr/>
            </p:nvSpPr>
            <p:spPr bwMode="auto">
              <a:xfrm>
                <a:off x="6183" y="1723"/>
                <a:ext cx="127" cy="23"/>
              </a:xfrm>
              <a:custGeom>
                <a:avLst/>
                <a:gdLst/>
                <a:ahLst/>
                <a:cxnLst>
                  <a:cxn ang="0">
                    <a:pos x="43" y="0"/>
                  </a:cxn>
                  <a:cxn ang="0">
                    <a:pos x="252" y="16"/>
                  </a:cxn>
                  <a:cxn ang="0">
                    <a:pos x="215" y="46"/>
                  </a:cxn>
                  <a:cxn ang="0">
                    <a:pos x="0" y="24"/>
                  </a:cxn>
                  <a:cxn ang="0">
                    <a:pos x="43" y="0"/>
                  </a:cxn>
                </a:cxnLst>
                <a:rect l="0" t="0" r="r" b="b"/>
                <a:pathLst>
                  <a:path w="252" h="46">
                    <a:moveTo>
                      <a:pt x="43" y="0"/>
                    </a:moveTo>
                    <a:lnTo>
                      <a:pt x="252" y="16"/>
                    </a:lnTo>
                    <a:lnTo>
                      <a:pt x="215" y="46"/>
                    </a:lnTo>
                    <a:lnTo>
                      <a:pt x="0" y="24"/>
                    </a:lnTo>
                    <a:lnTo>
                      <a:pt x="4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73" name="Freeform 49"/>
              <p:cNvSpPr>
                <a:spLocks/>
              </p:cNvSpPr>
              <p:nvPr/>
            </p:nvSpPr>
            <p:spPr bwMode="auto">
              <a:xfrm>
                <a:off x="6176" y="1760"/>
                <a:ext cx="151" cy="21"/>
              </a:xfrm>
              <a:custGeom>
                <a:avLst/>
                <a:gdLst/>
                <a:ahLst/>
                <a:cxnLst>
                  <a:cxn ang="0">
                    <a:pos x="263" y="0"/>
                  </a:cxn>
                  <a:cxn ang="0">
                    <a:pos x="10" y="0"/>
                  </a:cxn>
                  <a:cxn ang="0">
                    <a:pos x="0" y="41"/>
                  </a:cxn>
                  <a:cxn ang="0">
                    <a:pos x="304" y="25"/>
                  </a:cxn>
                  <a:cxn ang="0">
                    <a:pos x="263" y="0"/>
                  </a:cxn>
                </a:cxnLst>
                <a:rect l="0" t="0" r="r" b="b"/>
                <a:pathLst>
                  <a:path w="304" h="41">
                    <a:moveTo>
                      <a:pt x="263" y="0"/>
                    </a:moveTo>
                    <a:lnTo>
                      <a:pt x="10" y="0"/>
                    </a:lnTo>
                    <a:lnTo>
                      <a:pt x="0" y="41"/>
                    </a:lnTo>
                    <a:lnTo>
                      <a:pt x="304" y="25"/>
                    </a:lnTo>
                    <a:lnTo>
                      <a:pt x="26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74" name="Freeform 50"/>
              <p:cNvSpPr>
                <a:spLocks/>
              </p:cNvSpPr>
              <p:nvPr/>
            </p:nvSpPr>
            <p:spPr bwMode="auto">
              <a:xfrm>
                <a:off x="6176" y="1793"/>
                <a:ext cx="151" cy="20"/>
              </a:xfrm>
              <a:custGeom>
                <a:avLst/>
                <a:gdLst/>
                <a:ahLst/>
                <a:cxnLst>
                  <a:cxn ang="0">
                    <a:pos x="263" y="0"/>
                  </a:cxn>
                  <a:cxn ang="0">
                    <a:pos x="10" y="0"/>
                  </a:cxn>
                  <a:cxn ang="0">
                    <a:pos x="0" y="42"/>
                  </a:cxn>
                  <a:cxn ang="0">
                    <a:pos x="304" y="26"/>
                  </a:cxn>
                  <a:cxn ang="0">
                    <a:pos x="263" y="0"/>
                  </a:cxn>
                </a:cxnLst>
                <a:rect l="0" t="0" r="r" b="b"/>
                <a:pathLst>
                  <a:path w="304" h="42">
                    <a:moveTo>
                      <a:pt x="263" y="0"/>
                    </a:moveTo>
                    <a:lnTo>
                      <a:pt x="10" y="0"/>
                    </a:lnTo>
                    <a:lnTo>
                      <a:pt x="0" y="42"/>
                    </a:lnTo>
                    <a:lnTo>
                      <a:pt x="304" y="26"/>
                    </a:lnTo>
                    <a:lnTo>
                      <a:pt x="26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75" name="Freeform 51"/>
              <p:cNvSpPr>
                <a:spLocks/>
              </p:cNvSpPr>
              <p:nvPr/>
            </p:nvSpPr>
            <p:spPr bwMode="auto">
              <a:xfrm>
                <a:off x="6183" y="1832"/>
                <a:ext cx="152" cy="20"/>
              </a:xfrm>
              <a:custGeom>
                <a:avLst/>
                <a:gdLst/>
                <a:ahLst/>
                <a:cxnLst>
                  <a:cxn ang="0">
                    <a:pos x="262" y="0"/>
                  </a:cxn>
                  <a:cxn ang="0">
                    <a:pos x="10" y="0"/>
                  </a:cxn>
                  <a:cxn ang="0">
                    <a:pos x="0" y="41"/>
                  </a:cxn>
                  <a:cxn ang="0">
                    <a:pos x="303" y="25"/>
                  </a:cxn>
                  <a:cxn ang="0">
                    <a:pos x="262" y="0"/>
                  </a:cxn>
                </a:cxnLst>
                <a:rect l="0" t="0" r="r" b="b"/>
                <a:pathLst>
                  <a:path w="303" h="41">
                    <a:moveTo>
                      <a:pt x="262" y="0"/>
                    </a:moveTo>
                    <a:lnTo>
                      <a:pt x="10" y="0"/>
                    </a:lnTo>
                    <a:lnTo>
                      <a:pt x="0" y="41"/>
                    </a:lnTo>
                    <a:lnTo>
                      <a:pt x="303" y="25"/>
                    </a:lnTo>
                    <a:lnTo>
                      <a:pt x="2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76" name="Freeform 52"/>
              <p:cNvSpPr>
                <a:spLocks/>
              </p:cNvSpPr>
              <p:nvPr/>
            </p:nvSpPr>
            <p:spPr bwMode="auto">
              <a:xfrm>
                <a:off x="6198" y="1870"/>
                <a:ext cx="152" cy="20"/>
              </a:xfrm>
              <a:custGeom>
                <a:avLst/>
                <a:gdLst/>
                <a:ahLst/>
                <a:cxnLst>
                  <a:cxn ang="0">
                    <a:pos x="263" y="0"/>
                  </a:cxn>
                  <a:cxn ang="0">
                    <a:pos x="10" y="0"/>
                  </a:cxn>
                  <a:cxn ang="0">
                    <a:pos x="0" y="39"/>
                  </a:cxn>
                  <a:cxn ang="0">
                    <a:pos x="304" y="24"/>
                  </a:cxn>
                  <a:cxn ang="0">
                    <a:pos x="263" y="0"/>
                  </a:cxn>
                </a:cxnLst>
                <a:rect l="0" t="0" r="r" b="b"/>
                <a:pathLst>
                  <a:path w="304" h="39">
                    <a:moveTo>
                      <a:pt x="263" y="0"/>
                    </a:moveTo>
                    <a:lnTo>
                      <a:pt x="10" y="0"/>
                    </a:lnTo>
                    <a:lnTo>
                      <a:pt x="0" y="39"/>
                    </a:lnTo>
                    <a:lnTo>
                      <a:pt x="304" y="24"/>
                    </a:lnTo>
                    <a:lnTo>
                      <a:pt x="26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77" name="Freeform 53"/>
              <p:cNvSpPr>
                <a:spLocks/>
              </p:cNvSpPr>
              <p:nvPr/>
            </p:nvSpPr>
            <p:spPr bwMode="auto">
              <a:xfrm>
                <a:off x="6223" y="1906"/>
                <a:ext cx="151" cy="21"/>
              </a:xfrm>
              <a:custGeom>
                <a:avLst/>
                <a:gdLst/>
                <a:ahLst/>
                <a:cxnLst>
                  <a:cxn ang="0">
                    <a:pos x="263" y="0"/>
                  </a:cxn>
                  <a:cxn ang="0">
                    <a:pos x="10" y="0"/>
                  </a:cxn>
                  <a:cxn ang="0">
                    <a:pos x="0" y="41"/>
                  </a:cxn>
                  <a:cxn ang="0">
                    <a:pos x="304" y="25"/>
                  </a:cxn>
                  <a:cxn ang="0">
                    <a:pos x="263" y="0"/>
                  </a:cxn>
                </a:cxnLst>
                <a:rect l="0" t="0" r="r" b="b"/>
                <a:pathLst>
                  <a:path w="304" h="41">
                    <a:moveTo>
                      <a:pt x="263" y="0"/>
                    </a:moveTo>
                    <a:lnTo>
                      <a:pt x="10" y="0"/>
                    </a:lnTo>
                    <a:lnTo>
                      <a:pt x="0" y="41"/>
                    </a:lnTo>
                    <a:lnTo>
                      <a:pt x="304" y="25"/>
                    </a:lnTo>
                    <a:lnTo>
                      <a:pt x="26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grpSp>
        <p:grpSp>
          <p:nvGrpSpPr>
            <p:cNvPr id="1085" name="Group 61"/>
            <p:cNvGrpSpPr>
              <a:grpSpLocks/>
            </p:cNvGrpSpPr>
            <p:nvPr/>
          </p:nvGrpSpPr>
          <p:grpSpPr bwMode="auto">
            <a:xfrm>
              <a:off x="2112991" y="2754991"/>
              <a:ext cx="900113" cy="1501775"/>
              <a:chOff x="6818" y="1509"/>
              <a:chExt cx="567" cy="946"/>
            </a:xfrm>
            <a:solidFill>
              <a:schemeClr val="tx1">
                <a:lumMod val="95000"/>
                <a:lumOff val="5000"/>
              </a:schemeClr>
            </a:solidFill>
          </p:grpSpPr>
          <p:sp>
            <p:nvSpPr>
              <p:cNvPr id="1079" name="Freeform 55"/>
              <p:cNvSpPr>
                <a:spLocks/>
              </p:cNvSpPr>
              <p:nvPr/>
            </p:nvSpPr>
            <p:spPr bwMode="auto">
              <a:xfrm>
                <a:off x="7040" y="1509"/>
                <a:ext cx="248" cy="236"/>
              </a:xfrm>
              <a:custGeom>
                <a:avLst/>
                <a:gdLst/>
                <a:ahLst/>
                <a:cxnLst>
                  <a:cxn ang="0">
                    <a:pos x="147" y="268"/>
                  </a:cxn>
                  <a:cxn ang="0">
                    <a:pos x="149" y="203"/>
                  </a:cxn>
                  <a:cxn ang="0">
                    <a:pos x="165" y="152"/>
                  </a:cxn>
                  <a:cxn ang="0">
                    <a:pos x="185" y="103"/>
                  </a:cxn>
                  <a:cxn ang="0">
                    <a:pos x="224" y="53"/>
                  </a:cxn>
                  <a:cxn ang="0">
                    <a:pos x="263" y="23"/>
                  </a:cxn>
                  <a:cxn ang="0">
                    <a:pos x="300" y="6"/>
                  </a:cxn>
                  <a:cxn ang="0">
                    <a:pos x="341" y="0"/>
                  </a:cxn>
                  <a:cxn ang="0">
                    <a:pos x="388" y="6"/>
                  </a:cxn>
                  <a:cxn ang="0">
                    <a:pos x="427" y="19"/>
                  </a:cxn>
                  <a:cxn ang="0">
                    <a:pos x="465" y="45"/>
                  </a:cxn>
                  <a:cxn ang="0">
                    <a:pos x="486" y="76"/>
                  </a:cxn>
                  <a:cxn ang="0">
                    <a:pos x="496" y="123"/>
                  </a:cxn>
                  <a:cxn ang="0">
                    <a:pos x="496" y="184"/>
                  </a:cxn>
                  <a:cxn ang="0">
                    <a:pos x="486" y="258"/>
                  </a:cxn>
                  <a:cxn ang="0">
                    <a:pos x="463" y="305"/>
                  </a:cxn>
                  <a:cxn ang="0">
                    <a:pos x="435" y="356"/>
                  </a:cxn>
                  <a:cxn ang="0">
                    <a:pos x="404" y="397"/>
                  </a:cxn>
                  <a:cxn ang="0">
                    <a:pos x="363" y="432"/>
                  </a:cxn>
                  <a:cxn ang="0">
                    <a:pos x="320" y="456"/>
                  </a:cxn>
                  <a:cxn ang="0">
                    <a:pos x="271" y="472"/>
                  </a:cxn>
                  <a:cxn ang="0">
                    <a:pos x="210" y="472"/>
                  </a:cxn>
                  <a:cxn ang="0">
                    <a:pos x="173" y="458"/>
                  </a:cxn>
                  <a:cxn ang="0">
                    <a:pos x="157" y="432"/>
                  </a:cxn>
                  <a:cxn ang="0">
                    <a:pos x="140" y="380"/>
                  </a:cxn>
                  <a:cxn ang="0">
                    <a:pos x="140" y="335"/>
                  </a:cxn>
                  <a:cxn ang="0">
                    <a:pos x="89" y="368"/>
                  </a:cxn>
                  <a:cxn ang="0">
                    <a:pos x="55" y="405"/>
                  </a:cxn>
                  <a:cxn ang="0">
                    <a:pos x="24" y="421"/>
                  </a:cxn>
                  <a:cxn ang="0">
                    <a:pos x="0" y="405"/>
                  </a:cxn>
                  <a:cxn ang="0">
                    <a:pos x="0" y="382"/>
                  </a:cxn>
                  <a:cxn ang="0">
                    <a:pos x="8" y="335"/>
                  </a:cxn>
                  <a:cxn ang="0">
                    <a:pos x="57" y="311"/>
                  </a:cxn>
                  <a:cxn ang="0">
                    <a:pos x="116" y="288"/>
                  </a:cxn>
                  <a:cxn ang="0">
                    <a:pos x="147" y="268"/>
                  </a:cxn>
                </a:cxnLst>
                <a:rect l="0" t="0" r="r" b="b"/>
                <a:pathLst>
                  <a:path w="496" h="472">
                    <a:moveTo>
                      <a:pt x="147" y="268"/>
                    </a:moveTo>
                    <a:lnTo>
                      <a:pt x="149" y="203"/>
                    </a:lnTo>
                    <a:lnTo>
                      <a:pt x="165" y="152"/>
                    </a:lnTo>
                    <a:lnTo>
                      <a:pt x="185" y="103"/>
                    </a:lnTo>
                    <a:lnTo>
                      <a:pt x="224" y="53"/>
                    </a:lnTo>
                    <a:lnTo>
                      <a:pt x="263" y="23"/>
                    </a:lnTo>
                    <a:lnTo>
                      <a:pt x="300" y="6"/>
                    </a:lnTo>
                    <a:lnTo>
                      <a:pt x="341" y="0"/>
                    </a:lnTo>
                    <a:lnTo>
                      <a:pt x="388" y="6"/>
                    </a:lnTo>
                    <a:lnTo>
                      <a:pt x="427" y="19"/>
                    </a:lnTo>
                    <a:lnTo>
                      <a:pt x="465" y="45"/>
                    </a:lnTo>
                    <a:lnTo>
                      <a:pt x="486" y="76"/>
                    </a:lnTo>
                    <a:lnTo>
                      <a:pt x="496" y="123"/>
                    </a:lnTo>
                    <a:lnTo>
                      <a:pt x="496" y="184"/>
                    </a:lnTo>
                    <a:lnTo>
                      <a:pt x="486" y="258"/>
                    </a:lnTo>
                    <a:lnTo>
                      <a:pt x="463" y="305"/>
                    </a:lnTo>
                    <a:lnTo>
                      <a:pt x="435" y="356"/>
                    </a:lnTo>
                    <a:lnTo>
                      <a:pt x="404" y="397"/>
                    </a:lnTo>
                    <a:lnTo>
                      <a:pt x="363" y="432"/>
                    </a:lnTo>
                    <a:lnTo>
                      <a:pt x="320" y="456"/>
                    </a:lnTo>
                    <a:lnTo>
                      <a:pt x="271" y="472"/>
                    </a:lnTo>
                    <a:lnTo>
                      <a:pt x="210" y="472"/>
                    </a:lnTo>
                    <a:lnTo>
                      <a:pt x="173" y="458"/>
                    </a:lnTo>
                    <a:lnTo>
                      <a:pt x="157" y="432"/>
                    </a:lnTo>
                    <a:lnTo>
                      <a:pt x="140" y="380"/>
                    </a:lnTo>
                    <a:lnTo>
                      <a:pt x="140" y="335"/>
                    </a:lnTo>
                    <a:lnTo>
                      <a:pt x="89" y="368"/>
                    </a:lnTo>
                    <a:lnTo>
                      <a:pt x="55" y="405"/>
                    </a:lnTo>
                    <a:lnTo>
                      <a:pt x="24" y="421"/>
                    </a:lnTo>
                    <a:lnTo>
                      <a:pt x="0" y="405"/>
                    </a:lnTo>
                    <a:lnTo>
                      <a:pt x="0" y="382"/>
                    </a:lnTo>
                    <a:lnTo>
                      <a:pt x="8" y="335"/>
                    </a:lnTo>
                    <a:lnTo>
                      <a:pt x="57" y="311"/>
                    </a:lnTo>
                    <a:lnTo>
                      <a:pt x="116" y="288"/>
                    </a:lnTo>
                    <a:lnTo>
                      <a:pt x="147" y="26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80" name="Freeform 56"/>
              <p:cNvSpPr>
                <a:spLocks/>
              </p:cNvSpPr>
              <p:nvPr/>
            </p:nvSpPr>
            <p:spPr bwMode="auto">
              <a:xfrm>
                <a:off x="7116" y="1760"/>
                <a:ext cx="172" cy="383"/>
              </a:xfrm>
              <a:custGeom>
                <a:avLst/>
                <a:gdLst/>
                <a:ahLst/>
                <a:cxnLst>
                  <a:cxn ang="0">
                    <a:pos x="65" y="70"/>
                  </a:cxn>
                  <a:cxn ang="0">
                    <a:pos x="94" y="33"/>
                  </a:cxn>
                  <a:cxn ang="0">
                    <a:pos x="126" y="8"/>
                  </a:cxn>
                  <a:cxn ang="0">
                    <a:pos x="171" y="0"/>
                  </a:cxn>
                  <a:cxn ang="0">
                    <a:pos x="220" y="0"/>
                  </a:cxn>
                  <a:cxn ang="0">
                    <a:pos x="275" y="29"/>
                  </a:cxn>
                  <a:cxn ang="0">
                    <a:pos x="304" y="76"/>
                  </a:cxn>
                  <a:cxn ang="0">
                    <a:pos x="314" y="121"/>
                  </a:cxn>
                  <a:cxn ang="0">
                    <a:pos x="312" y="166"/>
                  </a:cxn>
                  <a:cxn ang="0">
                    <a:pos x="290" y="235"/>
                  </a:cxn>
                  <a:cxn ang="0">
                    <a:pos x="273" y="290"/>
                  </a:cxn>
                  <a:cxn ang="0">
                    <a:pos x="257" y="356"/>
                  </a:cxn>
                  <a:cxn ang="0">
                    <a:pos x="259" y="403"/>
                  </a:cxn>
                  <a:cxn ang="0">
                    <a:pos x="280" y="454"/>
                  </a:cxn>
                  <a:cxn ang="0">
                    <a:pos x="314" y="501"/>
                  </a:cxn>
                  <a:cxn ang="0">
                    <a:pos x="335" y="548"/>
                  </a:cxn>
                  <a:cxn ang="0">
                    <a:pos x="345" y="599"/>
                  </a:cxn>
                  <a:cxn ang="0">
                    <a:pos x="343" y="654"/>
                  </a:cxn>
                  <a:cxn ang="0">
                    <a:pos x="329" y="689"/>
                  </a:cxn>
                  <a:cxn ang="0">
                    <a:pos x="306" y="728"/>
                  </a:cxn>
                  <a:cxn ang="0">
                    <a:pos x="273" y="750"/>
                  </a:cxn>
                  <a:cxn ang="0">
                    <a:pos x="218" y="765"/>
                  </a:cxn>
                  <a:cxn ang="0">
                    <a:pos x="151" y="758"/>
                  </a:cxn>
                  <a:cxn ang="0">
                    <a:pos x="112" y="742"/>
                  </a:cxn>
                  <a:cxn ang="0">
                    <a:pos x="49" y="699"/>
                  </a:cxn>
                  <a:cxn ang="0">
                    <a:pos x="18" y="632"/>
                  </a:cxn>
                  <a:cxn ang="0">
                    <a:pos x="0" y="556"/>
                  </a:cxn>
                  <a:cxn ang="0">
                    <a:pos x="0" y="458"/>
                  </a:cxn>
                  <a:cxn ang="0">
                    <a:pos x="16" y="358"/>
                  </a:cxn>
                  <a:cxn ang="0">
                    <a:pos x="26" y="258"/>
                  </a:cxn>
                  <a:cxn ang="0">
                    <a:pos x="39" y="174"/>
                  </a:cxn>
                  <a:cxn ang="0">
                    <a:pos x="55" y="106"/>
                  </a:cxn>
                  <a:cxn ang="0">
                    <a:pos x="65" y="70"/>
                  </a:cxn>
                </a:cxnLst>
                <a:rect l="0" t="0" r="r" b="b"/>
                <a:pathLst>
                  <a:path w="345" h="765">
                    <a:moveTo>
                      <a:pt x="65" y="70"/>
                    </a:moveTo>
                    <a:lnTo>
                      <a:pt x="94" y="33"/>
                    </a:lnTo>
                    <a:lnTo>
                      <a:pt x="126" y="8"/>
                    </a:lnTo>
                    <a:lnTo>
                      <a:pt x="171" y="0"/>
                    </a:lnTo>
                    <a:lnTo>
                      <a:pt x="220" y="0"/>
                    </a:lnTo>
                    <a:lnTo>
                      <a:pt x="275" y="29"/>
                    </a:lnTo>
                    <a:lnTo>
                      <a:pt x="304" y="76"/>
                    </a:lnTo>
                    <a:lnTo>
                      <a:pt x="314" y="121"/>
                    </a:lnTo>
                    <a:lnTo>
                      <a:pt x="312" y="166"/>
                    </a:lnTo>
                    <a:lnTo>
                      <a:pt x="290" y="235"/>
                    </a:lnTo>
                    <a:lnTo>
                      <a:pt x="273" y="290"/>
                    </a:lnTo>
                    <a:lnTo>
                      <a:pt x="257" y="356"/>
                    </a:lnTo>
                    <a:lnTo>
                      <a:pt x="259" y="403"/>
                    </a:lnTo>
                    <a:lnTo>
                      <a:pt x="280" y="454"/>
                    </a:lnTo>
                    <a:lnTo>
                      <a:pt x="314" y="501"/>
                    </a:lnTo>
                    <a:lnTo>
                      <a:pt x="335" y="548"/>
                    </a:lnTo>
                    <a:lnTo>
                      <a:pt x="345" y="599"/>
                    </a:lnTo>
                    <a:lnTo>
                      <a:pt x="343" y="654"/>
                    </a:lnTo>
                    <a:lnTo>
                      <a:pt x="329" y="689"/>
                    </a:lnTo>
                    <a:lnTo>
                      <a:pt x="306" y="728"/>
                    </a:lnTo>
                    <a:lnTo>
                      <a:pt x="273" y="750"/>
                    </a:lnTo>
                    <a:lnTo>
                      <a:pt x="218" y="765"/>
                    </a:lnTo>
                    <a:lnTo>
                      <a:pt x="151" y="758"/>
                    </a:lnTo>
                    <a:lnTo>
                      <a:pt x="112" y="742"/>
                    </a:lnTo>
                    <a:lnTo>
                      <a:pt x="49" y="699"/>
                    </a:lnTo>
                    <a:lnTo>
                      <a:pt x="18" y="632"/>
                    </a:lnTo>
                    <a:lnTo>
                      <a:pt x="0" y="556"/>
                    </a:lnTo>
                    <a:lnTo>
                      <a:pt x="0" y="458"/>
                    </a:lnTo>
                    <a:lnTo>
                      <a:pt x="16" y="358"/>
                    </a:lnTo>
                    <a:lnTo>
                      <a:pt x="26" y="258"/>
                    </a:lnTo>
                    <a:lnTo>
                      <a:pt x="39" y="174"/>
                    </a:lnTo>
                    <a:lnTo>
                      <a:pt x="55" y="106"/>
                    </a:lnTo>
                    <a:lnTo>
                      <a:pt x="65" y="7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81" name="Freeform 57"/>
              <p:cNvSpPr>
                <a:spLocks/>
              </p:cNvSpPr>
              <p:nvPr/>
            </p:nvSpPr>
            <p:spPr bwMode="auto">
              <a:xfrm>
                <a:off x="7216" y="1780"/>
                <a:ext cx="169" cy="335"/>
              </a:xfrm>
              <a:custGeom>
                <a:avLst/>
                <a:gdLst/>
                <a:ahLst/>
                <a:cxnLst>
                  <a:cxn ang="0">
                    <a:pos x="65" y="12"/>
                  </a:cxn>
                  <a:cxn ang="0">
                    <a:pos x="110" y="27"/>
                  </a:cxn>
                  <a:cxn ang="0">
                    <a:pos x="151" y="69"/>
                  </a:cxn>
                  <a:cxn ang="0">
                    <a:pos x="196" y="129"/>
                  </a:cxn>
                  <a:cxn ang="0">
                    <a:pos x="245" y="188"/>
                  </a:cxn>
                  <a:cxn ang="0">
                    <a:pos x="300" y="241"/>
                  </a:cxn>
                  <a:cxn ang="0">
                    <a:pos x="329" y="266"/>
                  </a:cxn>
                  <a:cxn ang="0">
                    <a:pos x="339" y="304"/>
                  </a:cxn>
                  <a:cxn ang="0">
                    <a:pos x="331" y="341"/>
                  </a:cxn>
                  <a:cxn ang="0">
                    <a:pos x="308" y="378"/>
                  </a:cxn>
                  <a:cxn ang="0">
                    <a:pos x="253" y="423"/>
                  </a:cxn>
                  <a:cxn ang="0">
                    <a:pos x="182" y="470"/>
                  </a:cxn>
                  <a:cxn ang="0">
                    <a:pos x="149" y="495"/>
                  </a:cxn>
                  <a:cxn ang="0">
                    <a:pos x="165" y="517"/>
                  </a:cxn>
                  <a:cxn ang="0">
                    <a:pos x="206" y="556"/>
                  </a:cxn>
                  <a:cxn ang="0">
                    <a:pos x="274" y="591"/>
                  </a:cxn>
                  <a:cxn ang="0">
                    <a:pos x="306" y="615"/>
                  </a:cxn>
                  <a:cxn ang="0">
                    <a:pos x="313" y="636"/>
                  </a:cxn>
                  <a:cxn ang="0">
                    <a:pos x="300" y="668"/>
                  </a:cxn>
                  <a:cxn ang="0">
                    <a:pos x="266" y="670"/>
                  </a:cxn>
                  <a:cxn ang="0">
                    <a:pos x="235" y="652"/>
                  </a:cxn>
                  <a:cxn ang="0">
                    <a:pos x="198" y="607"/>
                  </a:cxn>
                  <a:cxn ang="0">
                    <a:pos x="151" y="576"/>
                  </a:cxn>
                  <a:cxn ang="0">
                    <a:pos x="110" y="531"/>
                  </a:cxn>
                  <a:cxn ang="0">
                    <a:pos x="88" y="503"/>
                  </a:cxn>
                  <a:cxn ang="0">
                    <a:pos x="104" y="470"/>
                  </a:cxn>
                  <a:cxn ang="0">
                    <a:pos x="135" y="439"/>
                  </a:cxn>
                  <a:cxn ang="0">
                    <a:pos x="198" y="401"/>
                  </a:cxn>
                  <a:cxn ang="0">
                    <a:pos x="237" y="354"/>
                  </a:cxn>
                  <a:cxn ang="0">
                    <a:pos x="251" y="325"/>
                  </a:cxn>
                  <a:cxn ang="0">
                    <a:pos x="253" y="298"/>
                  </a:cxn>
                  <a:cxn ang="0">
                    <a:pos x="237" y="258"/>
                  </a:cxn>
                  <a:cxn ang="0">
                    <a:pos x="159" y="213"/>
                  </a:cxn>
                  <a:cxn ang="0">
                    <a:pos x="94" y="174"/>
                  </a:cxn>
                  <a:cxn ang="0">
                    <a:pos x="49" y="157"/>
                  </a:cxn>
                  <a:cxn ang="0">
                    <a:pos x="16" y="112"/>
                  </a:cxn>
                  <a:cxn ang="0">
                    <a:pos x="0" y="69"/>
                  </a:cxn>
                  <a:cxn ang="0">
                    <a:pos x="0" y="24"/>
                  </a:cxn>
                  <a:cxn ang="0">
                    <a:pos x="24" y="0"/>
                  </a:cxn>
                  <a:cxn ang="0">
                    <a:pos x="65" y="12"/>
                  </a:cxn>
                </a:cxnLst>
                <a:rect l="0" t="0" r="r" b="b"/>
                <a:pathLst>
                  <a:path w="339" h="670">
                    <a:moveTo>
                      <a:pt x="65" y="12"/>
                    </a:moveTo>
                    <a:lnTo>
                      <a:pt x="110" y="27"/>
                    </a:lnTo>
                    <a:lnTo>
                      <a:pt x="151" y="69"/>
                    </a:lnTo>
                    <a:lnTo>
                      <a:pt x="196" y="129"/>
                    </a:lnTo>
                    <a:lnTo>
                      <a:pt x="245" y="188"/>
                    </a:lnTo>
                    <a:lnTo>
                      <a:pt x="300" y="241"/>
                    </a:lnTo>
                    <a:lnTo>
                      <a:pt x="329" y="266"/>
                    </a:lnTo>
                    <a:lnTo>
                      <a:pt x="339" y="304"/>
                    </a:lnTo>
                    <a:lnTo>
                      <a:pt x="331" y="341"/>
                    </a:lnTo>
                    <a:lnTo>
                      <a:pt x="308" y="378"/>
                    </a:lnTo>
                    <a:lnTo>
                      <a:pt x="253" y="423"/>
                    </a:lnTo>
                    <a:lnTo>
                      <a:pt x="182" y="470"/>
                    </a:lnTo>
                    <a:lnTo>
                      <a:pt x="149" y="495"/>
                    </a:lnTo>
                    <a:lnTo>
                      <a:pt x="165" y="517"/>
                    </a:lnTo>
                    <a:lnTo>
                      <a:pt x="206" y="556"/>
                    </a:lnTo>
                    <a:lnTo>
                      <a:pt x="274" y="591"/>
                    </a:lnTo>
                    <a:lnTo>
                      <a:pt x="306" y="615"/>
                    </a:lnTo>
                    <a:lnTo>
                      <a:pt x="313" y="636"/>
                    </a:lnTo>
                    <a:lnTo>
                      <a:pt x="300" y="668"/>
                    </a:lnTo>
                    <a:lnTo>
                      <a:pt x="266" y="670"/>
                    </a:lnTo>
                    <a:lnTo>
                      <a:pt x="235" y="652"/>
                    </a:lnTo>
                    <a:lnTo>
                      <a:pt x="198" y="607"/>
                    </a:lnTo>
                    <a:lnTo>
                      <a:pt x="151" y="576"/>
                    </a:lnTo>
                    <a:lnTo>
                      <a:pt x="110" y="531"/>
                    </a:lnTo>
                    <a:lnTo>
                      <a:pt x="88" y="503"/>
                    </a:lnTo>
                    <a:lnTo>
                      <a:pt x="104" y="470"/>
                    </a:lnTo>
                    <a:lnTo>
                      <a:pt x="135" y="439"/>
                    </a:lnTo>
                    <a:lnTo>
                      <a:pt x="198" y="401"/>
                    </a:lnTo>
                    <a:lnTo>
                      <a:pt x="237" y="354"/>
                    </a:lnTo>
                    <a:lnTo>
                      <a:pt x="251" y="325"/>
                    </a:lnTo>
                    <a:lnTo>
                      <a:pt x="253" y="298"/>
                    </a:lnTo>
                    <a:lnTo>
                      <a:pt x="237" y="258"/>
                    </a:lnTo>
                    <a:lnTo>
                      <a:pt x="159" y="213"/>
                    </a:lnTo>
                    <a:lnTo>
                      <a:pt x="94" y="174"/>
                    </a:lnTo>
                    <a:lnTo>
                      <a:pt x="49" y="157"/>
                    </a:lnTo>
                    <a:lnTo>
                      <a:pt x="16" y="112"/>
                    </a:lnTo>
                    <a:lnTo>
                      <a:pt x="0" y="69"/>
                    </a:lnTo>
                    <a:lnTo>
                      <a:pt x="0" y="24"/>
                    </a:lnTo>
                    <a:lnTo>
                      <a:pt x="24" y="0"/>
                    </a:lnTo>
                    <a:lnTo>
                      <a:pt x="65"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82" name="Freeform 58"/>
              <p:cNvSpPr>
                <a:spLocks/>
              </p:cNvSpPr>
              <p:nvPr/>
            </p:nvSpPr>
            <p:spPr bwMode="auto">
              <a:xfrm>
                <a:off x="6818" y="1783"/>
                <a:ext cx="376" cy="387"/>
              </a:xfrm>
              <a:custGeom>
                <a:avLst/>
                <a:gdLst/>
                <a:ahLst/>
                <a:cxnLst>
                  <a:cxn ang="0">
                    <a:pos x="586" y="123"/>
                  </a:cxn>
                  <a:cxn ang="0">
                    <a:pos x="640" y="41"/>
                  </a:cxn>
                  <a:cxn ang="0">
                    <a:pos x="683" y="2"/>
                  </a:cxn>
                  <a:cxn ang="0">
                    <a:pos x="717" y="0"/>
                  </a:cxn>
                  <a:cxn ang="0">
                    <a:pos x="752" y="55"/>
                  </a:cxn>
                  <a:cxn ang="0">
                    <a:pos x="740" y="129"/>
                  </a:cxn>
                  <a:cxn ang="0">
                    <a:pos x="685" y="207"/>
                  </a:cxn>
                  <a:cxn ang="0">
                    <a:pos x="623" y="266"/>
                  </a:cxn>
                  <a:cxn ang="0">
                    <a:pos x="501" y="409"/>
                  </a:cxn>
                  <a:cxn ang="0">
                    <a:pos x="366" y="562"/>
                  </a:cxn>
                  <a:cxn ang="0">
                    <a:pos x="260" y="628"/>
                  </a:cxn>
                  <a:cxn ang="0">
                    <a:pos x="198" y="677"/>
                  </a:cxn>
                  <a:cxn ang="0">
                    <a:pos x="159" y="722"/>
                  </a:cxn>
                  <a:cxn ang="0">
                    <a:pos x="121" y="758"/>
                  </a:cxn>
                  <a:cxn ang="0">
                    <a:pos x="41" y="773"/>
                  </a:cxn>
                  <a:cxn ang="0">
                    <a:pos x="2" y="748"/>
                  </a:cxn>
                  <a:cxn ang="0">
                    <a:pos x="0" y="697"/>
                  </a:cxn>
                  <a:cxn ang="0">
                    <a:pos x="18" y="644"/>
                  </a:cxn>
                  <a:cxn ang="0">
                    <a:pos x="86" y="601"/>
                  </a:cxn>
                  <a:cxn ang="0">
                    <a:pos x="147" y="585"/>
                  </a:cxn>
                  <a:cxn ang="0">
                    <a:pos x="192" y="609"/>
                  </a:cxn>
                  <a:cxn ang="0">
                    <a:pos x="268" y="554"/>
                  </a:cxn>
                  <a:cxn ang="0">
                    <a:pos x="349" y="493"/>
                  </a:cxn>
                  <a:cxn ang="0">
                    <a:pos x="421" y="397"/>
                  </a:cxn>
                  <a:cxn ang="0">
                    <a:pos x="478" y="303"/>
                  </a:cxn>
                  <a:cxn ang="0">
                    <a:pos x="533" y="211"/>
                  </a:cxn>
                  <a:cxn ang="0">
                    <a:pos x="586" y="123"/>
                  </a:cxn>
                </a:cxnLst>
                <a:rect l="0" t="0" r="r" b="b"/>
                <a:pathLst>
                  <a:path w="752" h="773">
                    <a:moveTo>
                      <a:pt x="586" y="123"/>
                    </a:moveTo>
                    <a:lnTo>
                      <a:pt x="640" y="41"/>
                    </a:lnTo>
                    <a:lnTo>
                      <a:pt x="683" y="2"/>
                    </a:lnTo>
                    <a:lnTo>
                      <a:pt x="717" y="0"/>
                    </a:lnTo>
                    <a:lnTo>
                      <a:pt x="752" y="55"/>
                    </a:lnTo>
                    <a:lnTo>
                      <a:pt x="740" y="129"/>
                    </a:lnTo>
                    <a:lnTo>
                      <a:pt x="685" y="207"/>
                    </a:lnTo>
                    <a:lnTo>
                      <a:pt x="623" y="266"/>
                    </a:lnTo>
                    <a:lnTo>
                      <a:pt x="501" y="409"/>
                    </a:lnTo>
                    <a:lnTo>
                      <a:pt x="366" y="562"/>
                    </a:lnTo>
                    <a:lnTo>
                      <a:pt x="260" y="628"/>
                    </a:lnTo>
                    <a:lnTo>
                      <a:pt x="198" y="677"/>
                    </a:lnTo>
                    <a:lnTo>
                      <a:pt x="159" y="722"/>
                    </a:lnTo>
                    <a:lnTo>
                      <a:pt x="121" y="758"/>
                    </a:lnTo>
                    <a:lnTo>
                      <a:pt x="41" y="773"/>
                    </a:lnTo>
                    <a:lnTo>
                      <a:pt x="2" y="748"/>
                    </a:lnTo>
                    <a:lnTo>
                      <a:pt x="0" y="697"/>
                    </a:lnTo>
                    <a:lnTo>
                      <a:pt x="18" y="644"/>
                    </a:lnTo>
                    <a:lnTo>
                      <a:pt x="86" y="601"/>
                    </a:lnTo>
                    <a:lnTo>
                      <a:pt x="147" y="585"/>
                    </a:lnTo>
                    <a:lnTo>
                      <a:pt x="192" y="609"/>
                    </a:lnTo>
                    <a:lnTo>
                      <a:pt x="268" y="554"/>
                    </a:lnTo>
                    <a:lnTo>
                      <a:pt x="349" y="493"/>
                    </a:lnTo>
                    <a:lnTo>
                      <a:pt x="421" y="397"/>
                    </a:lnTo>
                    <a:lnTo>
                      <a:pt x="478" y="303"/>
                    </a:lnTo>
                    <a:lnTo>
                      <a:pt x="533" y="211"/>
                    </a:lnTo>
                    <a:lnTo>
                      <a:pt x="586" y="12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83" name="Freeform 59"/>
              <p:cNvSpPr>
                <a:spLocks/>
              </p:cNvSpPr>
              <p:nvPr/>
            </p:nvSpPr>
            <p:spPr bwMode="auto">
              <a:xfrm>
                <a:off x="7134" y="2036"/>
                <a:ext cx="162" cy="419"/>
              </a:xfrm>
              <a:custGeom>
                <a:avLst/>
                <a:gdLst/>
                <a:ahLst/>
                <a:cxnLst>
                  <a:cxn ang="0">
                    <a:pos x="182" y="129"/>
                  </a:cxn>
                  <a:cxn ang="0">
                    <a:pos x="174" y="24"/>
                  </a:cxn>
                  <a:cxn ang="0">
                    <a:pos x="213" y="0"/>
                  </a:cxn>
                  <a:cxn ang="0">
                    <a:pos x="282" y="24"/>
                  </a:cxn>
                  <a:cxn ang="0">
                    <a:pos x="299" y="86"/>
                  </a:cxn>
                  <a:cxn ang="0">
                    <a:pos x="289" y="196"/>
                  </a:cxn>
                  <a:cxn ang="0">
                    <a:pos x="264" y="317"/>
                  </a:cxn>
                  <a:cxn ang="0">
                    <a:pos x="229" y="417"/>
                  </a:cxn>
                  <a:cxn ang="0">
                    <a:pos x="225" y="470"/>
                  </a:cxn>
                  <a:cxn ang="0">
                    <a:pos x="240" y="531"/>
                  </a:cxn>
                  <a:cxn ang="0">
                    <a:pos x="282" y="605"/>
                  </a:cxn>
                  <a:cxn ang="0">
                    <a:pos x="313" y="697"/>
                  </a:cxn>
                  <a:cxn ang="0">
                    <a:pos x="323" y="734"/>
                  </a:cxn>
                  <a:cxn ang="0">
                    <a:pos x="323" y="762"/>
                  </a:cxn>
                  <a:cxn ang="0">
                    <a:pos x="299" y="785"/>
                  </a:cxn>
                  <a:cxn ang="0">
                    <a:pos x="244" y="785"/>
                  </a:cxn>
                  <a:cxn ang="0">
                    <a:pos x="170" y="803"/>
                  </a:cxn>
                  <a:cxn ang="0">
                    <a:pos x="109" y="830"/>
                  </a:cxn>
                  <a:cxn ang="0">
                    <a:pos x="84" y="840"/>
                  </a:cxn>
                  <a:cxn ang="0">
                    <a:pos x="52" y="832"/>
                  </a:cxn>
                  <a:cxn ang="0">
                    <a:pos x="23" y="816"/>
                  </a:cxn>
                  <a:cxn ang="0">
                    <a:pos x="0" y="793"/>
                  </a:cxn>
                  <a:cxn ang="0">
                    <a:pos x="37" y="750"/>
                  </a:cxn>
                  <a:cxn ang="0">
                    <a:pos x="92" y="738"/>
                  </a:cxn>
                  <a:cxn ang="0">
                    <a:pos x="162" y="709"/>
                  </a:cxn>
                  <a:cxn ang="0">
                    <a:pos x="229" y="701"/>
                  </a:cxn>
                  <a:cxn ang="0">
                    <a:pos x="237" y="664"/>
                  </a:cxn>
                  <a:cxn ang="0">
                    <a:pos x="225" y="589"/>
                  </a:cxn>
                  <a:cxn ang="0">
                    <a:pos x="178" y="519"/>
                  </a:cxn>
                  <a:cxn ang="0">
                    <a:pos x="154" y="474"/>
                  </a:cxn>
                  <a:cxn ang="0">
                    <a:pos x="154" y="421"/>
                  </a:cxn>
                  <a:cxn ang="0">
                    <a:pos x="166" y="352"/>
                  </a:cxn>
                  <a:cxn ang="0">
                    <a:pos x="170" y="251"/>
                  </a:cxn>
                  <a:cxn ang="0">
                    <a:pos x="182" y="174"/>
                  </a:cxn>
                  <a:cxn ang="0">
                    <a:pos x="182" y="129"/>
                  </a:cxn>
                </a:cxnLst>
                <a:rect l="0" t="0" r="r" b="b"/>
                <a:pathLst>
                  <a:path w="323" h="840">
                    <a:moveTo>
                      <a:pt x="182" y="129"/>
                    </a:moveTo>
                    <a:lnTo>
                      <a:pt x="174" y="24"/>
                    </a:lnTo>
                    <a:lnTo>
                      <a:pt x="213" y="0"/>
                    </a:lnTo>
                    <a:lnTo>
                      <a:pt x="282" y="24"/>
                    </a:lnTo>
                    <a:lnTo>
                      <a:pt x="299" y="86"/>
                    </a:lnTo>
                    <a:lnTo>
                      <a:pt x="289" y="196"/>
                    </a:lnTo>
                    <a:lnTo>
                      <a:pt x="264" y="317"/>
                    </a:lnTo>
                    <a:lnTo>
                      <a:pt x="229" y="417"/>
                    </a:lnTo>
                    <a:lnTo>
                      <a:pt x="225" y="470"/>
                    </a:lnTo>
                    <a:lnTo>
                      <a:pt x="240" y="531"/>
                    </a:lnTo>
                    <a:lnTo>
                      <a:pt x="282" y="605"/>
                    </a:lnTo>
                    <a:lnTo>
                      <a:pt x="313" y="697"/>
                    </a:lnTo>
                    <a:lnTo>
                      <a:pt x="323" y="734"/>
                    </a:lnTo>
                    <a:lnTo>
                      <a:pt x="323" y="762"/>
                    </a:lnTo>
                    <a:lnTo>
                      <a:pt x="299" y="785"/>
                    </a:lnTo>
                    <a:lnTo>
                      <a:pt x="244" y="785"/>
                    </a:lnTo>
                    <a:lnTo>
                      <a:pt x="170" y="803"/>
                    </a:lnTo>
                    <a:lnTo>
                      <a:pt x="109" y="830"/>
                    </a:lnTo>
                    <a:lnTo>
                      <a:pt x="84" y="840"/>
                    </a:lnTo>
                    <a:lnTo>
                      <a:pt x="52" y="832"/>
                    </a:lnTo>
                    <a:lnTo>
                      <a:pt x="23" y="816"/>
                    </a:lnTo>
                    <a:lnTo>
                      <a:pt x="0" y="793"/>
                    </a:lnTo>
                    <a:lnTo>
                      <a:pt x="37" y="750"/>
                    </a:lnTo>
                    <a:lnTo>
                      <a:pt x="92" y="738"/>
                    </a:lnTo>
                    <a:lnTo>
                      <a:pt x="162" y="709"/>
                    </a:lnTo>
                    <a:lnTo>
                      <a:pt x="229" y="701"/>
                    </a:lnTo>
                    <a:lnTo>
                      <a:pt x="237" y="664"/>
                    </a:lnTo>
                    <a:lnTo>
                      <a:pt x="225" y="589"/>
                    </a:lnTo>
                    <a:lnTo>
                      <a:pt x="178" y="519"/>
                    </a:lnTo>
                    <a:lnTo>
                      <a:pt x="154" y="474"/>
                    </a:lnTo>
                    <a:lnTo>
                      <a:pt x="154" y="421"/>
                    </a:lnTo>
                    <a:lnTo>
                      <a:pt x="166" y="352"/>
                    </a:lnTo>
                    <a:lnTo>
                      <a:pt x="170" y="251"/>
                    </a:lnTo>
                    <a:lnTo>
                      <a:pt x="182" y="174"/>
                    </a:lnTo>
                    <a:lnTo>
                      <a:pt x="182" y="1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84" name="Freeform 60"/>
              <p:cNvSpPr>
                <a:spLocks/>
              </p:cNvSpPr>
              <p:nvPr/>
            </p:nvSpPr>
            <p:spPr bwMode="auto">
              <a:xfrm>
                <a:off x="7108" y="2042"/>
                <a:ext cx="108" cy="357"/>
              </a:xfrm>
              <a:custGeom>
                <a:avLst/>
                <a:gdLst/>
                <a:ahLst/>
                <a:cxnLst>
                  <a:cxn ang="0">
                    <a:pos x="103" y="229"/>
                  </a:cxn>
                  <a:cxn ang="0">
                    <a:pos x="90" y="92"/>
                  </a:cxn>
                  <a:cxn ang="0">
                    <a:pos x="90" y="15"/>
                  </a:cxn>
                  <a:cxn ang="0">
                    <a:pos x="131" y="0"/>
                  </a:cxn>
                  <a:cxn ang="0">
                    <a:pos x="194" y="49"/>
                  </a:cxn>
                  <a:cxn ang="0">
                    <a:pos x="215" y="113"/>
                  </a:cxn>
                  <a:cxn ang="0">
                    <a:pos x="194" y="178"/>
                  </a:cxn>
                  <a:cxn ang="0">
                    <a:pos x="178" y="350"/>
                  </a:cxn>
                  <a:cxn ang="0">
                    <a:pos x="168" y="446"/>
                  </a:cxn>
                  <a:cxn ang="0">
                    <a:pos x="184" y="546"/>
                  </a:cxn>
                  <a:cxn ang="0">
                    <a:pos x="178" y="593"/>
                  </a:cxn>
                  <a:cxn ang="0">
                    <a:pos x="131" y="652"/>
                  </a:cxn>
                  <a:cxn ang="0">
                    <a:pos x="96" y="705"/>
                  </a:cxn>
                  <a:cxn ang="0">
                    <a:pos x="43" y="712"/>
                  </a:cxn>
                  <a:cxn ang="0">
                    <a:pos x="0" y="681"/>
                  </a:cxn>
                  <a:cxn ang="0">
                    <a:pos x="7" y="644"/>
                  </a:cxn>
                  <a:cxn ang="0">
                    <a:pos x="56" y="591"/>
                  </a:cxn>
                  <a:cxn ang="0">
                    <a:pos x="98" y="556"/>
                  </a:cxn>
                  <a:cxn ang="0">
                    <a:pos x="113" y="499"/>
                  </a:cxn>
                  <a:cxn ang="0">
                    <a:pos x="119" y="430"/>
                  </a:cxn>
                  <a:cxn ang="0">
                    <a:pos x="121" y="350"/>
                  </a:cxn>
                  <a:cxn ang="0">
                    <a:pos x="105" y="278"/>
                  </a:cxn>
                  <a:cxn ang="0">
                    <a:pos x="103" y="229"/>
                  </a:cxn>
                </a:cxnLst>
                <a:rect l="0" t="0" r="r" b="b"/>
                <a:pathLst>
                  <a:path w="215" h="712">
                    <a:moveTo>
                      <a:pt x="103" y="229"/>
                    </a:moveTo>
                    <a:lnTo>
                      <a:pt x="90" y="92"/>
                    </a:lnTo>
                    <a:lnTo>
                      <a:pt x="90" y="15"/>
                    </a:lnTo>
                    <a:lnTo>
                      <a:pt x="131" y="0"/>
                    </a:lnTo>
                    <a:lnTo>
                      <a:pt x="194" y="49"/>
                    </a:lnTo>
                    <a:lnTo>
                      <a:pt x="215" y="113"/>
                    </a:lnTo>
                    <a:lnTo>
                      <a:pt x="194" y="178"/>
                    </a:lnTo>
                    <a:lnTo>
                      <a:pt x="178" y="350"/>
                    </a:lnTo>
                    <a:lnTo>
                      <a:pt x="168" y="446"/>
                    </a:lnTo>
                    <a:lnTo>
                      <a:pt x="184" y="546"/>
                    </a:lnTo>
                    <a:lnTo>
                      <a:pt x="178" y="593"/>
                    </a:lnTo>
                    <a:lnTo>
                      <a:pt x="131" y="652"/>
                    </a:lnTo>
                    <a:lnTo>
                      <a:pt x="96" y="705"/>
                    </a:lnTo>
                    <a:lnTo>
                      <a:pt x="43" y="712"/>
                    </a:lnTo>
                    <a:lnTo>
                      <a:pt x="0" y="681"/>
                    </a:lnTo>
                    <a:lnTo>
                      <a:pt x="7" y="644"/>
                    </a:lnTo>
                    <a:lnTo>
                      <a:pt x="56" y="591"/>
                    </a:lnTo>
                    <a:lnTo>
                      <a:pt x="98" y="556"/>
                    </a:lnTo>
                    <a:lnTo>
                      <a:pt x="113" y="499"/>
                    </a:lnTo>
                    <a:lnTo>
                      <a:pt x="119" y="430"/>
                    </a:lnTo>
                    <a:lnTo>
                      <a:pt x="121" y="350"/>
                    </a:lnTo>
                    <a:lnTo>
                      <a:pt x="105" y="278"/>
                    </a:lnTo>
                    <a:lnTo>
                      <a:pt x="103" y="2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grpSp>
        <p:grpSp>
          <p:nvGrpSpPr>
            <p:cNvPr id="1092" name="Group 68"/>
            <p:cNvGrpSpPr>
              <a:grpSpLocks/>
            </p:cNvGrpSpPr>
            <p:nvPr/>
          </p:nvGrpSpPr>
          <p:grpSpPr bwMode="auto">
            <a:xfrm>
              <a:off x="1192241" y="3289979"/>
              <a:ext cx="1039813" cy="1444625"/>
              <a:chOff x="6238" y="1846"/>
              <a:chExt cx="655" cy="910"/>
            </a:xfrm>
            <a:solidFill>
              <a:schemeClr val="tx1">
                <a:lumMod val="95000"/>
                <a:lumOff val="5000"/>
              </a:schemeClr>
            </a:solidFill>
          </p:grpSpPr>
          <p:sp>
            <p:nvSpPr>
              <p:cNvPr id="1086" name="Freeform 62"/>
              <p:cNvSpPr>
                <a:spLocks/>
              </p:cNvSpPr>
              <p:nvPr/>
            </p:nvSpPr>
            <p:spPr bwMode="auto">
              <a:xfrm>
                <a:off x="6238" y="1846"/>
                <a:ext cx="273" cy="220"/>
              </a:xfrm>
              <a:custGeom>
                <a:avLst/>
                <a:gdLst/>
                <a:ahLst/>
                <a:cxnLst>
                  <a:cxn ang="0">
                    <a:pos x="371" y="204"/>
                  </a:cxn>
                  <a:cxn ang="0">
                    <a:pos x="339" y="133"/>
                  </a:cxn>
                  <a:cxn ang="0">
                    <a:pos x="292" y="80"/>
                  </a:cxn>
                  <a:cxn ang="0">
                    <a:pos x="247" y="47"/>
                  </a:cxn>
                  <a:cxn ang="0">
                    <a:pos x="200" y="24"/>
                  </a:cxn>
                  <a:cxn ang="0">
                    <a:pos x="147" y="0"/>
                  </a:cxn>
                  <a:cxn ang="0">
                    <a:pos x="83" y="8"/>
                  </a:cxn>
                  <a:cxn ang="0">
                    <a:pos x="47" y="47"/>
                  </a:cxn>
                  <a:cxn ang="0">
                    <a:pos x="6" y="120"/>
                  </a:cxn>
                  <a:cxn ang="0">
                    <a:pos x="0" y="186"/>
                  </a:cxn>
                  <a:cxn ang="0">
                    <a:pos x="8" y="270"/>
                  </a:cxn>
                  <a:cxn ang="0">
                    <a:pos x="36" y="349"/>
                  </a:cxn>
                  <a:cxn ang="0">
                    <a:pos x="69" y="394"/>
                  </a:cxn>
                  <a:cxn ang="0">
                    <a:pos x="139" y="427"/>
                  </a:cxn>
                  <a:cxn ang="0">
                    <a:pos x="208" y="441"/>
                  </a:cxn>
                  <a:cxn ang="0">
                    <a:pos x="275" y="441"/>
                  </a:cxn>
                  <a:cxn ang="0">
                    <a:pos x="324" y="427"/>
                  </a:cxn>
                  <a:cxn ang="0">
                    <a:pos x="367" y="390"/>
                  </a:cxn>
                  <a:cxn ang="0">
                    <a:pos x="384" y="327"/>
                  </a:cxn>
                  <a:cxn ang="0">
                    <a:pos x="384" y="280"/>
                  </a:cxn>
                  <a:cxn ang="0">
                    <a:pos x="392" y="255"/>
                  </a:cxn>
                  <a:cxn ang="0">
                    <a:pos x="463" y="266"/>
                  </a:cxn>
                  <a:cxn ang="0">
                    <a:pos x="523" y="270"/>
                  </a:cxn>
                  <a:cxn ang="0">
                    <a:pos x="547" y="255"/>
                  </a:cxn>
                  <a:cxn ang="0">
                    <a:pos x="547" y="227"/>
                  </a:cxn>
                  <a:cxn ang="0">
                    <a:pos x="508" y="196"/>
                  </a:cxn>
                  <a:cxn ang="0">
                    <a:pos x="467" y="212"/>
                  </a:cxn>
                  <a:cxn ang="0">
                    <a:pos x="414" y="210"/>
                  </a:cxn>
                  <a:cxn ang="0">
                    <a:pos x="371" y="204"/>
                  </a:cxn>
                </a:cxnLst>
                <a:rect l="0" t="0" r="r" b="b"/>
                <a:pathLst>
                  <a:path w="547" h="441">
                    <a:moveTo>
                      <a:pt x="371" y="204"/>
                    </a:moveTo>
                    <a:lnTo>
                      <a:pt x="339" y="133"/>
                    </a:lnTo>
                    <a:lnTo>
                      <a:pt x="292" y="80"/>
                    </a:lnTo>
                    <a:lnTo>
                      <a:pt x="247" y="47"/>
                    </a:lnTo>
                    <a:lnTo>
                      <a:pt x="200" y="24"/>
                    </a:lnTo>
                    <a:lnTo>
                      <a:pt x="147" y="0"/>
                    </a:lnTo>
                    <a:lnTo>
                      <a:pt x="83" y="8"/>
                    </a:lnTo>
                    <a:lnTo>
                      <a:pt x="47" y="47"/>
                    </a:lnTo>
                    <a:lnTo>
                      <a:pt x="6" y="120"/>
                    </a:lnTo>
                    <a:lnTo>
                      <a:pt x="0" y="186"/>
                    </a:lnTo>
                    <a:lnTo>
                      <a:pt x="8" y="270"/>
                    </a:lnTo>
                    <a:lnTo>
                      <a:pt x="36" y="349"/>
                    </a:lnTo>
                    <a:lnTo>
                      <a:pt x="69" y="394"/>
                    </a:lnTo>
                    <a:lnTo>
                      <a:pt x="139" y="427"/>
                    </a:lnTo>
                    <a:lnTo>
                      <a:pt x="208" y="441"/>
                    </a:lnTo>
                    <a:lnTo>
                      <a:pt x="275" y="441"/>
                    </a:lnTo>
                    <a:lnTo>
                      <a:pt x="324" y="427"/>
                    </a:lnTo>
                    <a:lnTo>
                      <a:pt x="367" y="390"/>
                    </a:lnTo>
                    <a:lnTo>
                      <a:pt x="384" y="327"/>
                    </a:lnTo>
                    <a:lnTo>
                      <a:pt x="384" y="280"/>
                    </a:lnTo>
                    <a:lnTo>
                      <a:pt x="392" y="255"/>
                    </a:lnTo>
                    <a:lnTo>
                      <a:pt x="463" y="266"/>
                    </a:lnTo>
                    <a:lnTo>
                      <a:pt x="523" y="270"/>
                    </a:lnTo>
                    <a:lnTo>
                      <a:pt x="547" y="255"/>
                    </a:lnTo>
                    <a:lnTo>
                      <a:pt x="547" y="227"/>
                    </a:lnTo>
                    <a:lnTo>
                      <a:pt x="508" y="196"/>
                    </a:lnTo>
                    <a:lnTo>
                      <a:pt x="467" y="212"/>
                    </a:lnTo>
                    <a:lnTo>
                      <a:pt x="414" y="210"/>
                    </a:lnTo>
                    <a:lnTo>
                      <a:pt x="371" y="20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87" name="Freeform 63"/>
              <p:cNvSpPr>
                <a:spLocks/>
              </p:cNvSpPr>
              <p:nvPr/>
            </p:nvSpPr>
            <p:spPr bwMode="auto">
              <a:xfrm>
                <a:off x="6371" y="2070"/>
                <a:ext cx="226" cy="351"/>
              </a:xfrm>
              <a:custGeom>
                <a:avLst/>
                <a:gdLst/>
                <a:ahLst/>
                <a:cxnLst>
                  <a:cxn ang="0">
                    <a:pos x="33" y="23"/>
                  </a:cxn>
                  <a:cxn ang="0">
                    <a:pos x="64" y="5"/>
                  </a:cxn>
                  <a:cxn ang="0">
                    <a:pos x="123" y="0"/>
                  </a:cxn>
                  <a:cxn ang="0">
                    <a:pos x="180" y="11"/>
                  </a:cxn>
                  <a:cxn ang="0">
                    <a:pos x="247" y="43"/>
                  </a:cxn>
                  <a:cxn ang="0">
                    <a:pos x="309" y="99"/>
                  </a:cxn>
                  <a:cxn ang="0">
                    <a:pos x="370" y="172"/>
                  </a:cxn>
                  <a:cxn ang="0">
                    <a:pos x="409" y="254"/>
                  </a:cxn>
                  <a:cxn ang="0">
                    <a:pos x="435" y="336"/>
                  </a:cxn>
                  <a:cxn ang="0">
                    <a:pos x="442" y="420"/>
                  </a:cxn>
                  <a:cxn ang="0">
                    <a:pos x="450" y="499"/>
                  </a:cxn>
                  <a:cxn ang="0">
                    <a:pos x="435" y="573"/>
                  </a:cxn>
                  <a:cxn ang="0">
                    <a:pos x="417" y="634"/>
                  </a:cxn>
                  <a:cxn ang="0">
                    <a:pos x="386" y="667"/>
                  </a:cxn>
                  <a:cxn ang="0">
                    <a:pos x="325" y="697"/>
                  </a:cxn>
                  <a:cxn ang="0">
                    <a:pos x="247" y="702"/>
                  </a:cxn>
                  <a:cxn ang="0">
                    <a:pos x="203" y="687"/>
                  </a:cxn>
                  <a:cxn ang="0">
                    <a:pos x="164" y="667"/>
                  </a:cxn>
                  <a:cxn ang="0">
                    <a:pos x="133" y="626"/>
                  </a:cxn>
                  <a:cxn ang="0">
                    <a:pos x="123" y="575"/>
                  </a:cxn>
                  <a:cxn ang="0">
                    <a:pos x="117" y="514"/>
                  </a:cxn>
                  <a:cxn ang="0">
                    <a:pos x="133" y="469"/>
                  </a:cxn>
                  <a:cxn ang="0">
                    <a:pos x="149" y="405"/>
                  </a:cxn>
                  <a:cxn ang="0">
                    <a:pos x="141" y="362"/>
                  </a:cxn>
                  <a:cxn ang="0">
                    <a:pos x="131" y="323"/>
                  </a:cxn>
                  <a:cxn ang="0">
                    <a:pos x="107" y="272"/>
                  </a:cxn>
                  <a:cxn ang="0">
                    <a:pos x="68" y="233"/>
                  </a:cxn>
                  <a:cxn ang="0">
                    <a:pos x="25" y="187"/>
                  </a:cxn>
                  <a:cxn ang="0">
                    <a:pos x="8" y="144"/>
                  </a:cxn>
                  <a:cxn ang="0">
                    <a:pos x="0" y="105"/>
                  </a:cxn>
                  <a:cxn ang="0">
                    <a:pos x="2" y="60"/>
                  </a:cxn>
                  <a:cxn ang="0">
                    <a:pos x="33" y="23"/>
                  </a:cxn>
                </a:cxnLst>
                <a:rect l="0" t="0" r="r" b="b"/>
                <a:pathLst>
                  <a:path w="450" h="702">
                    <a:moveTo>
                      <a:pt x="33" y="23"/>
                    </a:moveTo>
                    <a:lnTo>
                      <a:pt x="64" y="5"/>
                    </a:lnTo>
                    <a:lnTo>
                      <a:pt x="123" y="0"/>
                    </a:lnTo>
                    <a:lnTo>
                      <a:pt x="180" y="11"/>
                    </a:lnTo>
                    <a:lnTo>
                      <a:pt x="247" y="43"/>
                    </a:lnTo>
                    <a:lnTo>
                      <a:pt x="309" y="99"/>
                    </a:lnTo>
                    <a:lnTo>
                      <a:pt x="370" y="172"/>
                    </a:lnTo>
                    <a:lnTo>
                      <a:pt x="409" y="254"/>
                    </a:lnTo>
                    <a:lnTo>
                      <a:pt x="435" y="336"/>
                    </a:lnTo>
                    <a:lnTo>
                      <a:pt x="442" y="420"/>
                    </a:lnTo>
                    <a:lnTo>
                      <a:pt x="450" y="499"/>
                    </a:lnTo>
                    <a:lnTo>
                      <a:pt x="435" y="573"/>
                    </a:lnTo>
                    <a:lnTo>
                      <a:pt x="417" y="634"/>
                    </a:lnTo>
                    <a:lnTo>
                      <a:pt x="386" y="667"/>
                    </a:lnTo>
                    <a:lnTo>
                      <a:pt x="325" y="697"/>
                    </a:lnTo>
                    <a:lnTo>
                      <a:pt x="247" y="702"/>
                    </a:lnTo>
                    <a:lnTo>
                      <a:pt x="203" y="687"/>
                    </a:lnTo>
                    <a:lnTo>
                      <a:pt x="164" y="667"/>
                    </a:lnTo>
                    <a:lnTo>
                      <a:pt x="133" y="626"/>
                    </a:lnTo>
                    <a:lnTo>
                      <a:pt x="123" y="575"/>
                    </a:lnTo>
                    <a:lnTo>
                      <a:pt x="117" y="514"/>
                    </a:lnTo>
                    <a:lnTo>
                      <a:pt x="133" y="469"/>
                    </a:lnTo>
                    <a:lnTo>
                      <a:pt x="149" y="405"/>
                    </a:lnTo>
                    <a:lnTo>
                      <a:pt x="141" y="362"/>
                    </a:lnTo>
                    <a:lnTo>
                      <a:pt x="131" y="323"/>
                    </a:lnTo>
                    <a:lnTo>
                      <a:pt x="107" y="272"/>
                    </a:lnTo>
                    <a:lnTo>
                      <a:pt x="68" y="233"/>
                    </a:lnTo>
                    <a:lnTo>
                      <a:pt x="25" y="187"/>
                    </a:lnTo>
                    <a:lnTo>
                      <a:pt x="8" y="144"/>
                    </a:lnTo>
                    <a:lnTo>
                      <a:pt x="0" y="105"/>
                    </a:lnTo>
                    <a:lnTo>
                      <a:pt x="2" y="60"/>
                    </a:lnTo>
                    <a:lnTo>
                      <a:pt x="33" y="2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88" name="Freeform 64"/>
              <p:cNvSpPr>
                <a:spLocks/>
              </p:cNvSpPr>
              <p:nvPr/>
            </p:nvSpPr>
            <p:spPr bwMode="auto">
              <a:xfrm>
                <a:off x="6285" y="2102"/>
                <a:ext cx="165" cy="349"/>
              </a:xfrm>
              <a:custGeom>
                <a:avLst/>
                <a:gdLst/>
                <a:ahLst/>
                <a:cxnLst>
                  <a:cxn ang="0">
                    <a:pos x="141" y="71"/>
                  </a:cxn>
                  <a:cxn ang="0">
                    <a:pos x="175" y="26"/>
                  </a:cxn>
                  <a:cxn ang="0">
                    <a:pos x="204" y="0"/>
                  </a:cxn>
                  <a:cxn ang="0">
                    <a:pos x="237" y="31"/>
                  </a:cxn>
                  <a:cxn ang="0">
                    <a:pos x="261" y="78"/>
                  </a:cxn>
                  <a:cxn ang="0">
                    <a:pos x="251" y="110"/>
                  </a:cxn>
                  <a:cxn ang="0">
                    <a:pos x="204" y="174"/>
                  </a:cxn>
                  <a:cxn ang="0">
                    <a:pos x="141" y="233"/>
                  </a:cxn>
                  <a:cxn ang="0">
                    <a:pos x="96" y="294"/>
                  </a:cxn>
                  <a:cxn ang="0">
                    <a:pos x="73" y="343"/>
                  </a:cxn>
                  <a:cxn ang="0">
                    <a:pos x="79" y="372"/>
                  </a:cxn>
                  <a:cxn ang="0">
                    <a:pos x="94" y="386"/>
                  </a:cxn>
                  <a:cxn ang="0">
                    <a:pos x="134" y="394"/>
                  </a:cxn>
                  <a:cxn ang="0">
                    <a:pos x="190" y="407"/>
                  </a:cxn>
                  <a:cxn ang="0">
                    <a:pos x="243" y="431"/>
                  </a:cxn>
                  <a:cxn ang="0">
                    <a:pos x="277" y="456"/>
                  </a:cxn>
                  <a:cxn ang="0">
                    <a:pos x="306" y="484"/>
                  </a:cxn>
                  <a:cxn ang="0">
                    <a:pos x="316" y="517"/>
                  </a:cxn>
                  <a:cxn ang="0">
                    <a:pos x="329" y="541"/>
                  </a:cxn>
                  <a:cxn ang="0">
                    <a:pos x="292" y="556"/>
                  </a:cxn>
                  <a:cxn ang="0">
                    <a:pos x="243" y="599"/>
                  </a:cxn>
                  <a:cxn ang="0">
                    <a:pos x="214" y="646"/>
                  </a:cxn>
                  <a:cxn ang="0">
                    <a:pos x="212" y="685"/>
                  </a:cxn>
                  <a:cxn ang="0">
                    <a:pos x="188" y="697"/>
                  </a:cxn>
                  <a:cxn ang="0">
                    <a:pos x="165" y="674"/>
                  </a:cxn>
                  <a:cxn ang="0">
                    <a:pos x="157" y="644"/>
                  </a:cxn>
                  <a:cxn ang="0">
                    <a:pos x="181" y="584"/>
                  </a:cxn>
                  <a:cxn ang="0">
                    <a:pos x="214" y="537"/>
                  </a:cxn>
                  <a:cxn ang="0">
                    <a:pos x="253" y="509"/>
                  </a:cxn>
                  <a:cxn ang="0">
                    <a:pos x="243" y="484"/>
                  </a:cxn>
                  <a:cxn ang="0">
                    <a:pos x="183" y="454"/>
                  </a:cxn>
                  <a:cxn ang="0">
                    <a:pos x="110" y="447"/>
                  </a:cxn>
                  <a:cxn ang="0">
                    <a:pos x="47" y="433"/>
                  </a:cxn>
                  <a:cxn ang="0">
                    <a:pos x="18" y="423"/>
                  </a:cxn>
                  <a:cxn ang="0">
                    <a:pos x="8" y="396"/>
                  </a:cxn>
                  <a:cxn ang="0">
                    <a:pos x="0" y="370"/>
                  </a:cxn>
                  <a:cxn ang="0">
                    <a:pos x="2" y="327"/>
                  </a:cxn>
                  <a:cxn ang="0">
                    <a:pos x="34" y="257"/>
                  </a:cxn>
                  <a:cxn ang="0">
                    <a:pos x="65" y="182"/>
                  </a:cxn>
                  <a:cxn ang="0">
                    <a:pos x="104" y="122"/>
                  </a:cxn>
                  <a:cxn ang="0">
                    <a:pos x="141" y="71"/>
                  </a:cxn>
                </a:cxnLst>
                <a:rect l="0" t="0" r="r" b="b"/>
                <a:pathLst>
                  <a:path w="329" h="697">
                    <a:moveTo>
                      <a:pt x="141" y="71"/>
                    </a:moveTo>
                    <a:lnTo>
                      <a:pt x="175" y="26"/>
                    </a:lnTo>
                    <a:lnTo>
                      <a:pt x="204" y="0"/>
                    </a:lnTo>
                    <a:lnTo>
                      <a:pt x="237" y="31"/>
                    </a:lnTo>
                    <a:lnTo>
                      <a:pt x="261" y="78"/>
                    </a:lnTo>
                    <a:lnTo>
                      <a:pt x="251" y="110"/>
                    </a:lnTo>
                    <a:lnTo>
                      <a:pt x="204" y="174"/>
                    </a:lnTo>
                    <a:lnTo>
                      <a:pt x="141" y="233"/>
                    </a:lnTo>
                    <a:lnTo>
                      <a:pt x="96" y="294"/>
                    </a:lnTo>
                    <a:lnTo>
                      <a:pt x="73" y="343"/>
                    </a:lnTo>
                    <a:lnTo>
                      <a:pt x="79" y="372"/>
                    </a:lnTo>
                    <a:lnTo>
                      <a:pt x="94" y="386"/>
                    </a:lnTo>
                    <a:lnTo>
                      <a:pt x="134" y="394"/>
                    </a:lnTo>
                    <a:lnTo>
                      <a:pt x="190" y="407"/>
                    </a:lnTo>
                    <a:lnTo>
                      <a:pt x="243" y="431"/>
                    </a:lnTo>
                    <a:lnTo>
                      <a:pt x="277" y="456"/>
                    </a:lnTo>
                    <a:lnTo>
                      <a:pt x="306" y="484"/>
                    </a:lnTo>
                    <a:lnTo>
                      <a:pt x="316" y="517"/>
                    </a:lnTo>
                    <a:lnTo>
                      <a:pt x="329" y="541"/>
                    </a:lnTo>
                    <a:lnTo>
                      <a:pt x="292" y="556"/>
                    </a:lnTo>
                    <a:lnTo>
                      <a:pt x="243" y="599"/>
                    </a:lnTo>
                    <a:lnTo>
                      <a:pt x="214" y="646"/>
                    </a:lnTo>
                    <a:lnTo>
                      <a:pt x="212" y="685"/>
                    </a:lnTo>
                    <a:lnTo>
                      <a:pt x="188" y="697"/>
                    </a:lnTo>
                    <a:lnTo>
                      <a:pt x="165" y="674"/>
                    </a:lnTo>
                    <a:lnTo>
                      <a:pt x="157" y="644"/>
                    </a:lnTo>
                    <a:lnTo>
                      <a:pt x="181" y="584"/>
                    </a:lnTo>
                    <a:lnTo>
                      <a:pt x="214" y="537"/>
                    </a:lnTo>
                    <a:lnTo>
                      <a:pt x="253" y="509"/>
                    </a:lnTo>
                    <a:lnTo>
                      <a:pt x="243" y="484"/>
                    </a:lnTo>
                    <a:lnTo>
                      <a:pt x="183" y="454"/>
                    </a:lnTo>
                    <a:lnTo>
                      <a:pt x="110" y="447"/>
                    </a:lnTo>
                    <a:lnTo>
                      <a:pt x="47" y="433"/>
                    </a:lnTo>
                    <a:lnTo>
                      <a:pt x="18" y="423"/>
                    </a:lnTo>
                    <a:lnTo>
                      <a:pt x="8" y="396"/>
                    </a:lnTo>
                    <a:lnTo>
                      <a:pt x="0" y="370"/>
                    </a:lnTo>
                    <a:lnTo>
                      <a:pt x="2" y="327"/>
                    </a:lnTo>
                    <a:lnTo>
                      <a:pt x="34" y="257"/>
                    </a:lnTo>
                    <a:lnTo>
                      <a:pt x="65" y="182"/>
                    </a:lnTo>
                    <a:lnTo>
                      <a:pt x="104" y="122"/>
                    </a:lnTo>
                    <a:lnTo>
                      <a:pt x="141" y="7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89" name="Freeform 65"/>
              <p:cNvSpPr>
                <a:spLocks/>
              </p:cNvSpPr>
              <p:nvPr/>
            </p:nvSpPr>
            <p:spPr bwMode="auto">
              <a:xfrm>
                <a:off x="6428" y="2077"/>
                <a:ext cx="465" cy="121"/>
              </a:xfrm>
              <a:custGeom>
                <a:avLst/>
                <a:gdLst/>
                <a:ahLst/>
                <a:cxnLst>
                  <a:cxn ang="0">
                    <a:pos x="51" y="0"/>
                  </a:cxn>
                  <a:cxn ang="0">
                    <a:pos x="167" y="24"/>
                  </a:cxn>
                  <a:cxn ang="0">
                    <a:pos x="294" y="88"/>
                  </a:cxn>
                  <a:cxn ang="0">
                    <a:pos x="400" y="141"/>
                  </a:cxn>
                  <a:cxn ang="0">
                    <a:pos x="476" y="169"/>
                  </a:cxn>
                  <a:cxn ang="0">
                    <a:pos x="559" y="182"/>
                  </a:cxn>
                  <a:cxn ang="0">
                    <a:pos x="678" y="169"/>
                  </a:cxn>
                  <a:cxn ang="0">
                    <a:pos x="741" y="128"/>
                  </a:cxn>
                  <a:cxn ang="0">
                    <a:pos x="801" y="88"/>
                  </a:cxn>
                  <a:cxn ang="0">
                    <a:pos x="837" y="65"/>
                  </a:cxn>
                  <a:cxn ang="0">
                    <a:pos x="897" y="39"/>
                  </a:cxn>
                  <a:cxn ang="0">
                    <a:pos x="923" y="57"/>
                  </a:cxn>
                  <a:cxn ang="0">
                    <a:pos x="931" y="153"/>
                  </a:cxn>
                  <a:cxn ang="0">
                    <a:pos x="878" y="206"/>
                  </a:cxn>
                  <a:cxn ang="0">
                    <a:pos x="809" y="221"/>
                  </a:cxn>
                  <a:cxn ang="0">
                    <a:pos x="715" y="221"/>
                  </a:cxn>
                  <a:cxn ang="0">
                    <a:pos x="611" y="235"/>
                  </a:cxn>
                  <a:cxn ang="0">
                    <a:pos x="484" y="243"/>
                  </a:cxn>
                  <a:cxn ang="0">
                    <a:pos x="408" y="243"/>
                  </a:cxn>
                  <a:cxn ang="0">
                    <a:pos x="365" y="220"/>
                  </a:cxn>
                  <a:cxn ang="0">
                    <a:pos x="273" y="176"/>
                  </a:cxn>
                  <a:cxn ang="0">
                    <a:pos x="183" y="149"/>
                  </a:cxn>
                  <a:cxn ang="0">
                    <a:pos x="90" y="141"/>
                  </a:cxn>
                  <a:cxn ang="0">
                    <a:pos x="0" y="86"/>
                  </a:cxn>
                  <a:cxn ang="0">
                    <a:pos x="6" y="49"/>
                  </a:cxn>
                  <a:cxn ang="0">
                    <a:pos x="51" y="0"/>
                  </a:cxn>
                </a:cxnLst>
                <a:rect l="0" t="0" r="r" b="b"/>
                <a:pathLst>
                  <a:path w="931" h="243">
                    <a:moveTo>
                      <a:pt x="51" y="0"/>
                    </a:moveTo>
                    <a:lnTo>
                      <a:pt x="167" y="24"/>
                    </a:lnTo>
                    <a:lnTo>
                      <a:pt x="294" y="88"/>
                    </a:lnTo>
                    <a:lnTo>
                      <a:pt x="400" y="141"/>
                    </a:lnTo>
                    <a:lnTo>
                      <a:pt x="476" y="169"/>
                    </a:lnTo>
                    <a:lnTo>
                      <a:pt x="559" y="182"/>
                    </a:lnTo>
                    <a:lnTo>
                      <a:pt x="678" y="169"/>
                    </a:lnTo>
                    <a:lnTo>
                      <a:pt x="741" y="128"/>
                    </a:lnTo>
                    <a:lnTo>
                      <a:pt x="801" y="88"/>
                    </a:lnTo>
                    <a:lnTo>
                      <a:pt x="837" y="65"/>
                    </a:lnTo>
                    <a:lnTo>
                      <a:pt x="897" y="39"/>
                    </a:lnTo>
                    <a:lnTo>
                      <a:pt x="923" y="57"/>
                    </a:lnTo>
                    <a:lnTo>
                      <a:pt x="931" y="153"/>
                    </a:lnTo>
                    <a:lnTo>
                      <a:pt x="878" y="206"/>
                    </a:lnTo>
                    <a:lnTo>
                      <a:pt x="809" y="221"/>
                    </a:lnTo>
                    <a:lnTo>
                      <a:pt x="715" y="221"/>
                    </a:lnTo>
                    <a:lnTo>
                      <a:pt x="611" y="235"/>
                    </a:lnTo>
                    <a:lnTo>
                      <a:pt x="484" y="243"/>
                    </a:lnTo>
                    <a:lnTo>
                      <a:pt x="408" y="243"/>
                    </a:lnTo>
                    <a:lnTo>
                      <a:pt x="365" y="220"/>
                    </a:lnTo>
                    <a:lnTo>
                      <a:pt x="273" y="176"/>
                    </a:lnTo>
                    <a:lnTo>
                      <a:pt x="183" y="149"/>
                    </a:lnTo>
                    <a:lnTo>
                      <a:pt x="90" y="141"/>
                    </a:lnTo>
                    <a:lnTo>
                      <a:pt x="0" y="86"/>
                    </a:lnTo>
                    <a:lnTo>
                      <a:pt x="6" y="49"/>
                    </a:lnTo>
                    <a:lnTo>
                      <a:pt x="5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90" name="Freeform 66"/>
              <p:cNvSpPr>
                <a:spLocks/>
              </p:cNvSpPr>
              <p:nvPr/>
            </p:nvSpPr>
            <p:spPr bwMode="auto">
              <a:xfrm>
                <a:off x="6502" y="2323"/>
                <a:ext cx="195" cy="433"/>
              </a:xfrm>
              <a:custGeom>
                <a:avLst/>
                <a:gdLst/>
                <a:ahLst/>
                <a:cxnLst>
                  <a:cxn ang="0">
                    <a:pos x="49" y="137"/>
                  </a:cxn>
                  <a:cxn ang="0">
                    <a:pos x="0" y="78"/>
                  </a:cxn>
                  <a:cxn ang="0">
                    <a:pos x="32" y="2"/>
                  </a:cxn>
                  <a:cxn ang="0">
                    <a:pos x="88" y="0"/>
                  </a:cxn>
                  <a:cxn ang="0">
                    <a:pos x="141" y="17"/>
                  </a:cxn>
                  <a:cxn ang="0">
                    <a:pos x="157" y="90"/>
                  </a:cxn>
                  <a:cxn ang="0">
                    <a:pos x="182" y="190"/>
                  </a:cxn>
                  <a:cxn ang="0">
                    <a:pos x="190" y="274"/>
                  </a:cxn>
                  <a:cxn ang="0">
                    <a:pos x="196" y="364"/>
                  </a:cxn>
                  <a:cxn ang="0">
                    <a:pos x="182" y="471"/>
                  </a:cxn>
                  <a:cxn ang="0">
                    <a:pos x="180" y="560"/>
                  </a:cxn>
                  <a:cxn ang="0">
                    <a:pos x="173" y="646"/>
                  </a:cxn>
                  <a:cxn ang="0">
                    <a:pos x="165" y="714"/>
                  </a:cxn>
                  <a:cxn ang="0">
                    <a:pos x="175" y="757"/>
                  </a:cxn>
                  <a:cxn ang="0">
                    <a:pos x="190" y="767"/>
                  </a:cxn>
                  <a:cxn ang="0">
                    <a:pos x="226" y="749"/>
                  </a:cxn>
                  <a:cxn ang="0">
                    <a:pos x="276" y="689"/>
                  </a:cxn>
                  <a:cxn ang="0">
                    <a:pos x="320" y="638"/>
                  </a:cxn>
                  <a:cxn ang="0">
                    <a:pos x="351" y="636"/>
                  </a:cxn>
                  <a:cxn ang="0">
                    <a:pos x="368" y="650"/>
                  </a:cxn>
                  <a:cxn ang="0">
                    <a:pos x="374" y="683"/>
                  </a:cxn>
                  <a:cxn ang="0">
                    <a:pos x="390" y="718"/>
                  </a:cxn>
                  <a:cxn ang="0">
                    <a:pos x="353" y="757"/>
                  </a:cxn>
                  <a:cxn ang="0">
                    <a:pos x="292" y="787"/>
                  </a:cxn>
                  <a:cxn ang="0">
                    <a:pos x="222" y="818"/>
                  </a:cxn>
                  <a:cxn ang="0">
                    <a:pos x="167" y="855"/>
                  </a:cxn>
                  <a:cxn ang="0">
                    <a:pos x="133" y="865"/>
                  </a:cxn>
                  <a:cxn ang="0">
                    <a:pos x="102" y="865"/>
                  </a:cxn>
                  <a:cxn ang="0">
                    <a:pos x="79" y="849"/>
                  </a:cxn>
                  <a:cxn ang="0">
                    <a:pos x="79" y="810"/>
                  </a:cxn>
                  <a:cxn ang="0">
                    <a:pos x="94" y="775"/>
                  </a:cxn>
                  <a:cxn ang="0">
                    <a:pos x="104" y="706"/>
                  </a:cxn>
                  <a:cxn ang="0">
                    <a:pos x="104" y="608"/>
                  </a:cxn>
                  <a:cxn ang="0">
                    <a:pos x="88" y="530"/>
                  </a:cxn>
                  <a:cxn ang="0">
                    <a:pos x="102" y="448"/>
                  </a:cxn>
                  <a:cxn ang="0">
                    <a:pos x="104" y="366"/>
                  </a:cxn>
                  <a:cxn ang="0">
                    <a:pos x="81" y="264"/>
                  </a:cxn>
                  <a:cxn ang="0">
                    <a:pos x="55" y="176"/>
                  </a:cxn>
                  <a:cxn ang="0">
                    <a:pos x="49" y="137"/>
                  </a:cxn>
                </a:cxnLst>
                <a:rect l="0" t="0" r="r" b="b"/>
                <a:pathLst>
                  <a:path w="390" h="865">
                    <a:moveTo>
                      <a:pt x="49" y="137"/>
                    </a:moveTo>
                    <a:lnTo>
                      <a:pt x="0" y="78"/>
                    </a:lnTo>
                    <a:lnTo>
                      <a:pt x="32" y="2"/>
                    </a:lnTo>
                    <a:lnTo>
                      <a:pt x="88" y="0"/>
                    </a:lnTo>
                    <a:lnTo>
                      <a:pt x="141" y="17"/>
                    </a:lnTo>
                    <a:lnTo>
                      <a:pt x="157" y="90"/>
                    </a:lnTo>
                    <a:lnTo>
                      <a:pt x="182" y="190"/>
                    </a:lnTo>
                    <a:lnTo>
                      <a:pt x="190" y="274"/>
                    </a:lnTo>
                    <a:lnTo>
                      <a:pt x="196" y="364"/>
                    </a:lnTo>
                    <a:lnTo>
                      <a:pt x="182" y="471"/>
                    </a:lnTo>
                    <a:lnTo>
                      <a:pt x="180" y="560"/>
                    </a:lnTo>
                    <a:lnTo>
                      <a:pt x="173" y="646"/>
                    </a:lnTo>
                    <a:lnTo>
                      <a:pt x="165" y="714"/>
                    </a:lnTo>
                    <a:lnTo>
                      <a:pt x="175" y="757"/>
                    </a:lnTo>
                    <a:lnTo>
                      <a:pt x="190" y="767"/>
                    </a:lnTo>
                    <a:lnTo>
                      <a:pt x="226" y="749"/>
                    </a:lnTo>
                    <a:lnTo>
                      <a:pt x="276" y="689"/>
                    </a:lnTo>
                    <a:lnTo>
                      <a:pt x="320" y="638"/>
                    </a:lnTo>
                    <a:lnTo>
                      <a:pt x="351" y="636"/>
                    </a:lnTo>
                    <a:lnTo>
                      <a:pt x="368" y="650"/>
                    </a:lnTo>
                    <a:lnTo>
                      <a:pt x="374" y="683"/>
                    </a:lnTo>
                    <a:lnTo>
                      <a:pt x="390" y="718"/>
                    </a:lnTo>
                    <a:lnTo>
                      <a:pt x="353" y="757"/>
                    </a:lnTo>
                    <a:lnTo>
                      <a:pt x="292" y="787"/>
                    </a:lnTo>
                    <a:lnTo>
                      <a:pt x="222" y="818"/>
                    </a:lnTo>
                    <a:lnTo>
                      <a:pt x="167" y="855"/>
                    </a:lnTo>
                    <a:lnTo>
                      <a:pt x="133" y="865"/>
                    </a:lnTo>
                    <a:lnTo>
                      <a:pt x="102" y="865"/>
                    </a:lnTo>
                    <a:lnTo>
                      <a:pt x="79" y="849"/>
                    </a:lnTo>
                    <a:lnTo>
                      <a:pt x="79" y="810"/>
                    </a:lnTo>
                    <a:lnTo>
                      <a:pt x="94" y="775"/>
                    </a:lnTo>
                    <a:lnTo>
                      <a:pt x="104" y="706"/>
                    </a:lnTo>
                    <a:lnTo>
                      <a:pt x="104" y="608"/>
                    </a:lnTo>
                    <a:lnTo>
                      <a:pt x="88" y="530"/>
                    </a:lnTo>
                    <a:lnTo>
                      <a:pt x="102" y="448"/>
                    </a:lnTo>
                    <a:lnTo>
                      <a:pt x="104" y="366"/>
                    </a:lnTo>
                    <a:lnTo>
                      <a:pt x="81" y="264"/>
                    </a:lnTo>
                    <a:lnTo>
                      <a:pt x="55" y="176"/>
                    </a:lnTo>
                    <a:lnTo>
                      <a:pt x="49"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sp>
            <p:nvSpPr>
              <p:cNvPr id="1091" name="Freeform 67"/>
              <p:cNvSpPr>
                <a:spLocks/>
              </p:cNvSpPr>
              <p:nvPr/>
            </p:nvSpPr>
            <p:spPr bwMode="auto">
              <a:xfrm>
                <a:off x="6435" y="2331"/>
                <a:ext cx="134" cy="423"/>
              </a:xfrm>
              <a:custGeom>
                <a:avLst/>
                <a:gdLst/>
                <a:ahLst/>
                <a:cxnLst>
                  <a:cxn ang="0">
                    <a:pos x="41" y="135"/>
                  </a:cxn>
                  <a:cxn ang="0">
                    <a:pos x="26" y="63"/>
                  </a:cxn>
                  <a:cxn ang="0">
                    <a:pos x="55" y="10"/>
                  </a:cxn>
                  <a:cxn ang="0">
                    <a:pos x="118" y="0"/>
                  </a:cxn>
                  <a:cxn ang="0">
                    <a:pos x="161" y="47"/>
                  </a:cxn>
                  <a:cxn ang="0">
                    <a:pos x="161" y="124"/>
                  </a:cxn>
                  <a:cxn ang="0">
                    <a:pos x="143" y="272"/>
                  </a:cxn>
                  <a:cxn ang="0">
                    <a:pos x="125" y="433"/>
                  </a:cxn>
                  <a:cxn ang="0">
                    <a:pos x="102" y="562"/>
                  </a:cxn>
                  <a:cxn ang="0">
                    <a:pos x="82" y="652"/>
                  </a:cxn>
                  <a:cxn ang="0">
                    <a:pos x="82" y="711"/>
                  </a:cxn>
                  <a:cxn ang="0">
                    <a:pos x="90" y="740"/>
                  </a:cxn>
                  <a:cxn ang="0">
                    <a:pos x="118" y="705"/>
                  </a:cxn>
                  <a:cxn ang="0">
                    <a:pos x="151" y="650"/>
                  </a:cxn>
                  <a:cxn ang="0">
                    <a:pos x="169" y="599"/>
                  </a:cxn>
                  <a:cxn ang="0">
                    <a:pos x="206" y="599"/>
                  </a:cxn>
                  <a:cxn ang="0">
                    <a:pos x="247" y="605"/>
                  </a:cxn>
                  <a:cxn ang="0">
                    <a:pos x="268" y="623"/>
                  </a:cxn>
                  <a:cxn ang="0">
                    <a:pos x="245" y="676"/>
                  </a:cxn>
                  <a:cxn ang="0">
                    <a:pos x="200" y="705"/>
                  </a:cxn>
                  <a:cxn ang="0">
                    <a:pos x="161" y="750"/>
                  </a:cxn>
                  <a:cxn ang="0">
                    <a:pos x="122" y="795"/>
                  </a:cxn>
                  <a:cxn ang="0">
                    <a:pos x="98" y="834"/>
                  </a:cxn>
                  <a:cxn ang="0">
                    <a:pos x="67" y="840"/>
                  </a:cxn>
                  <a:cxn ang="0">
                    <a:pos x="33" y="846"/>
                  </a:cxn>
                  <a:cxn ang="0">
                    <a:pos x="16" y="830"/>
                  </a:cxn>
                  <a:cxn ang="0">
                    <a:pos x="8" y="817"/>
                  </a:cxn>
                  <a:cxn ang="0">
                    <a:pos x="0" y="774"/>
                  </a:cxn>
                  <a:cxn ang="0">
                    <a:pos x="16" y="697"/>
                  </a:cxn>
                  <a:cxn ang="0">
                    <a:pos x="33" y="615"/>
                  </a:cxn>
                  <a:cxn ang="0">
                    <a:pos x="41" y="521"/>
                  </a:cxn>
                  <a:cxn ang="0">
                    <a:pos x="47" y="423"/>
                  </a:cxn>
                  <a:cxn ang="0">
                    <a:pos x="51" y="327"/>
                  </a:cxn>
                  <a:cxn ang="0">
                    <a:pos x="47" y="204"/>
                  </a:cxn>
                  <a:cxn ang="0">
                    <a:pos x="41" y="135"/>
                  </a:cxn>
                </a:cxnLst>
                <a:rect l="0" t="0" r="r" b="b"/>
                <a:pathLst>
                  <a:path w="268" h="846">
                    <a:moveTo>
                      <a:pt x="41" y="135"/>
                    </a:moveTo>
                    <a:lnTo>
                      <a:pt x="26" y="63"/>
                    </a:lnTo>
                    <a:lnTo>
                      <a:pt x="55" y="10"/>
                    </a:lnTo>
                    <a:lnTo>
                      <a:pt x="118" y="0"/>
                    </a:lnTo>
                    <a:lnTo>
                      <a:pt x="161" y="47"/>
                    </a:lnTo>
                    <a:lnTo>
                      <a:pt x="161" y="124"/>
                    </a:lnTo>
                    <a:lnTo>
                      <a:pt x="143" y="272"/>
                    </a:lnTo>
                    <a:lnTo>
                      <a:pt x="125" y="433"/>
                    </a:lnTo>
                    <a:lnTo>
                      <a:pt x="102" y="562"/>
                    </a:lnTo>
                    <a:lnTo>
                      <a:pt x="82" y="652"/>
                    </a:lnTo>
                    <a:lnTo>
                      <a:pt x="82" y="711"/>
                    </a:lnTo>
                    <a:lnTo>
                      <a:pt x="90" y="740"/>
                    </a:lnTo>
                    <a:lnTo>
                      <a:pt x="118" y="705"/>
                    </a:lnTo>
                    <a:lnTo>
                      <a:pt x="151" y="650"/>
                    </a:lnTo>
                    <a:lnTo>
                      <a:pt x="169" y="599"/>
                    </a:lnTo>
                    <a:lnTo>
                      <a:pt x="206" y="599"/>
                    </a:lnTo>
                    <a:lnTo>
                      <a:pt x="247" y="605"/>
                    </a:lnTo>
                    <a:lnTo>
                      <a:pt x="268" y="623"/>
                    </a:lnTo>
                    <a:lnTo>
                      <a:pt x="245" y="676"/>
                    </a:lnTo>
                    <a:lnTo>
                      <a:pt x="200" y="705"/>
                    </a:lnTo>
                    <a:lnTo>
                      <a:pt x="161" y="750"/>
                    </a:lnTo>
                    <a:lnTo>
                      <a:pt x="122" y="795"/>
                    </a:lnTo>
                    <a:lnTo>
                      <a:pt x="98" y="834"/>
                    </a:lnTo>
                    <a:lnTo>
                      <a:pt x="67" y="840"/>
                    </a:lnTo>
                    <a:lnTo>
                      <a:pt x="33" y="846"/>
                    </a:lnTo>
                    <a:lnTo>
                      <a:pt x="16" y="830"/>
                    </a:lnTo>
                    <a:lnTo>
                      <a:pt x="8" y="817"/>
                    </a:lnTo>
                    <a:lnTo>
                      <a:pt x="0" y="774"/>
                    </a:lnTo>
                    <a:lnTo>
                      <a:pt x="16" y="697"/>
                    </a:lnTo>
                    <a:lnTo>
                      <a:pt x="33" y="615"/>
                    </a:lnTo>
                    <a:lnTo>
                      <a:pt x="41" y="521"/>
                    </a:lnTo>
                    <a:lnTo>
                      <a:pt x="47" y="423"/>
                    </a:lnTo>
                    <a:lnTo>
                      <a:pt x="51" y="327"/>
                    </a:lnTo>
                    <a:lnTo>
                      <a:pt x="47" y="204"/>
                    </a:lnTo>
                    <a:lnTo>
                      <a:pt x="41" y="13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b-NO"/>
              </a:p>
            </p:txBody>
          </p:sp>
        </p:grpSp>
      </p:grpSp>
      <p:grpSp>
        <p:nvGrpSpPr>
          <p:cNvPr id="116" name="Gruppe 115"/>
          <p:cNvGrpSpPr/>
          <p:nvPr/>
        </p:nvGrpSpPr>
        <p:grpSpPr>
          <a:xfrm>
            <a:off x="3307404" y="2235238"/>
            <a:ext cx="3307404" cy="2944216"/>
            <a:chOff x="3307404" y="2235238"/>
            <a:chExt cx="3307404" cy="2944216"/>
          </a:xfrm>
        </p:grpSpPr>
        <p:sp>
          <p:nvSpPr>
            <p:cNvPr id="98" name="AutoShape 5"/>
            <p:cNvSpPr>
              <a:spLocks noChangeAspect="1" noChangeArrowheads="1" noTextEdit="1"/>
            </p:cNvSpPr>
            <p:nvPr/>
          </p:nvSpPr>
          <p:spPr bwMode="auto">
            <a:xfrm>
              <a:off x="3307404" y="2235238"/>
              <a:ext cx="3307404" cy="2944216"/>
            </a:xfrm>
            <a:prstGeom prst="rect">
              <a:avLst/>
            </a:prstGeom>
            <a:solidFill>
              <a:schemeClr val="bg1">
                <a:alpha val="26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nb-NO"/>
            </a:p>
          </p:txBody>
        </p:sp>
        <p:pic>
          <p:nvPicPr>
            <p:cNvPr id="1094" name="Picture 70"/>
            <p:cNvPicPr>
              <a:picLocks noChangeAspect="1" noChangeArrowheads="1"/>
            </p:cNvPicPr>
            <p:nvPr/>
          </p:nvPicPr>
          <p:blipFill>
            <a:blip r:embed="rId11">
              <a:lum/>
            </a:blip>
            <a:srcRect l="6380" r="21073"/>
            <a:stretch>
              <a:fillRect/>
            </a:stretch>
          </p:blipFill>
          <p:spPr bwMode="auto">
            <a:xfrm>
              <a:off x="3599235" y="2620052"/>
              <a:ext cx="2490281" cy="2288439"/>
            </a:xfrm>
            <a:prstGeom prst="rect">
              <a:avLst/>
            </a:prstGeom>
            <a:ln>
              <a:noFill/>
            </a:ln>
            <a:effectLst>
              <a:softEdge rad="112500"/>
            </a:effectLst>
          </p:spPr>
        </p:pic>
      </p:grpSp>
    </p:spTree>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16"/>
                                        </p:tgtEl>
                                        <p:attrNameLst>
                                          <p:attrName>style.visibility</p:attrName>
                                        </p:attrNameLst>
                                      </p:cBhvr>
                                      <p:to>
                                        <p:strVal val="visible"/>
                                      </p:to>
                                    </p:set>
                                    <p:anim calcmode="lin" valueType="num">
                                      <p:cBhvr>
                                        <p:cTn id="14" dur="500" fill="hold"/>
                                        <p:tgtEl>
                                          <p:spTgt spid="116"/>
                                        </p:tgtEl>
                                        <p:attrNameLst>
                                          <p:attrName>ppt_w</p:attrName>
                                        </p:attrNameLst>
                                      </p:cBhvr>
                                      <p:tavLst>
                                        <p:tav tm="0">
                                          <p:val>
                                            <p:fltVal val="0"/>
                                          </p:val>
                                        </p:tav>
                                        <p:tav tm="100000">
                                          <p:val>
                                            <p:strVal val="#ppt_w"/>
                                          </p:val>
                                        </p:tav>
                                      </p:tavLst>
                                    </p:anim>
                                    <p:anim calcmode="lin" valueType="num">
                                      <p:cBhvr>
                                        <p:cTn id="15" dur="500" fill="hold"/>
                                        <p:tgtEl>
                                          <p:spTgt spid="116"/>
                                        </p:tgtEl>
                                        <p:attrNameLst>
                                          <p:attrName>ppt_h</p:attrName>
                                        </p:attrNameLst>
                                      </p:cBhvr>
                                      <p:tavLst>
                                        <p:tav tm="0">
                                          <p:val>
                                            <p:fltVal val="0"/>
                                          </p:val>
                                        </p:tav>
                                        <p:tav tm="100000">
                                          <p:val>
                                            <p:strVal val="#ppt_h"/>
                                          </p:val>
                                        </p:tav>
                                      </p:tavLst>
                                    </p:anim>
                                    <p:animEffect transition="in" filter="fade">
                                      <p:cBhvr>
                                        <p:cTn id="16"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grpSp>
        <p:nvGrpSpPr>
          <p:cNvPr id="31" name="Gruppe 30"/>
          <p:cNvGrpSpPr/>
          <p:nvPr/>
        </p:nvGrpSpPr>
        <p:grpSpPr>
          <a:xfrm>
            <a:off x="2741042" y="4925982"/>
            <a:ext cx="1117060" cy="1380255"/>
            <a:chOff x="2741042" y="4925982"/>
            <a:chExt cx="1117060" cy="1380255"/>
          </a:xfrm>
        </p:grpSpPr>
        <p:sp>
          <p:nvSpPr>
            <p:cNvPr id="17" name="Rektangel 16"/>
            <p:cNvSpPr/>
            <p:nvPr/>
          </p:nvSpPr>
          <p:spPr>
            <a:xfrm>
              <a:off x="2762659" y="5301574"/>
              <a:ext cx="1095443" cy="49313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Rectangle 1041"/>
            <p:cNvSpPr>
              <a:spLocks noChangeArrowheads="1"/>
            </p:cNvSpPr>
            <p:nvPr/>
          </p:nvSpPr>
          <p:spPr bwMode="auto">
            <a:xfrm>
              <a:off x="2741042" y="5823637"/>
              <a:ext cx="1080357" cy="482600"/>
            </a:xfrm>
            <a:prstGeom prst="rect">
              <a:avLst/>
            </a:prstGeom>
            <a:noFill/>
            <a:ln w="9525">
              <a:noFill/>
              <a:miter lim="800000"/>
              <a:headEnd/>
              <a:tailEnd/>
            </a:ln>
          </p:spPr>
          <p:txBody>
            <a:bodyPr wrap="none" lIns="19050" tIns="26988" rIns="19050" bIns="26988"/>
            <a:lstStyle/>
            <a:p>
              <a:pPr algn="ctr">
                <a:lnSpc>
                  <a:spcPts val="2600"/>
                </a:lnSpc>
                <a:buClr>
                  <a:srgbClr val="FFFF00"/>
                </a:buClr>
                <a:buFont typeface="Arial" charset="0"/>
                <a:buNone/>
                <a:tabLst>
                  <a:tab pos="457200" algn="l"/>
                  <a:tab pos="914400" algn="l"/>
                  <a:tab pos="1371600" algn="l"/>
                </a:tabLst>
              </a:pPr>
              <a:r>
                <a:rPr lang="en-GB" sz="2000" b="1" dirty="0" smtClean="0">
                  <a:effectLst/>
                  <a:latin typeface="Adobe Gothic Std B" pitchFamily="34" charset="-128"/>
                  <a:ea typeface="Adobe Gothic Std B" pitchFamily="34" charset="-128"/>
                </a:rPr>
                <a:t>1991</a:t>
              </a:r>
              <a:endParaRPr lang="en-GB" sz="2000" b="1" dirty="0">
                <a:effectLst/>
                <a:latin typeface="Adobe Gothic Std B" pitchFamily="34" charset="-128"/>
                <a:ea typeface="Adobe Gothic Std B" pitchFamily="34" charset="-128"/>
              </a:endParaRPr>
            </a:p>
          </p:txBody>
        </p:sp>
        <p:sp>
          <p:nvSpPr>
            <p:cNvPr id="21" name="Rectangle 1041"/>
            <p:cNvSpPr>
              <a:spLocks noChangeArrowheads="1"/>
            </p:cNvSpPr>
            <p:nvPr/>
          </p:nvSpPr>
          <p:spPr bwMode="auto">
            <a:xfrm>
              <a:off x="2770226" y="4925982"/>
              <a:ext cx="1080357" cy="482600"/>
            </a:xfrm>
            <a:prstGeom prst="rect">
              <a:avLst/>
            </a:prstGeom>
            <a:noFill/>
            <a:ln w="9525">
              <a:noFill/>
              <a:miter lim="800000"/>
              <a:headEnd/>
              <a:tailEnd/>
            </a:ln>
          </p:spPr>
          <p:txBody>
            <a:bodyPr wrap="none" lIns="19050" tIns="26988" rIns="19050" bIns="26988"/>
            <a:lstStyle/>
            <a:p>
              <a:pPr algn="ctr">
                <a:lnSpc>
                  <a:spcPts val="2600"/>
                </a:lnSpc>
                <a:buClr>
                  <a:srgbClr val="FFFF00"/>
                </a:buClr>
                <a:buFont typeface="Arial" charset="0"/>
                <a:buNone/>
                <a:tabLst>
                  <a:tab pos="457200" algn="l"/>
                  <a:tab pos="914400" algn="l"/>
                  <a:tab pos="1371600" algn="l"/>
                </a:tabLst>
              </a:pPr>
              <a:r>
                <a:rPr lang="en-GB" sz="1400" b="1" dirty="0" smtClean="0">
                  <a:effectLst/>
                  <a:latin typeface="Adobe Gothic Std B" pitchFamily="34" charset="-128"/>
                  <a:ea typeface="Adobe Gothic Std B" pitchFamily="34" charset="-128"/>
                </a:rPr>
                <a:t>GIS Program</a:t>
              </a:r>
              <a:endParaRPr lang="en-GB" sz="1400" b="1" dirty="0">
                <a:effectLst/>
                <a:latin typeface="Adobe Gothic Std B" pitchFamily="34" charset="-128"/>
                <a:ea typeface="Adobe Gothic Std B" pitchFamily="34" charset="-128"/>
              </a:endParaRPr>
            </a:p>
          </p:txBody>
        </p:sp>
      </p:grpSp>
      <p:grpSp>
        <p:nvGrpSpPr>
          <p:cNvPr id="32" name="Gruppe 31"/>
          <p:cNvGrpSpPr/>
          <p:nvPr/>
        </p:nvGrpSpPr>
        <p:grpSpPr>
          <a:xfrm>
            <a:off x="4348626" y="4488233"/>
            <a:ext cx="1103829" cy="1814756"/>
            <a:chOff x="4348626" y="4488233"/>
            <a:chExt cx="1103829" cy="1814756"/>
          </a:xfrm>
        </p:grpSpPr>
        <p:sp>
          <p:nvSpPr>
            <p:cNvPr id="18" name="Rektangel 17"/>
            <p:cNvSpPr/>
            <p:nvPr/>
          </p:nvSpPr>
          <p:spPr>
            <a:xfrm>
              <a:off x="4348626" y="4990289"/>
              <a:ext cx="1095443" cy="804424"/>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Rectangle 1041"/>
            <p:cNvSpPr>
              <a:spLocks noChangeArrowheads="1"/>
            </p:cNvSpPr>
            <p:nvPr/>
          </p:nvSpPr>
          <p:spPr bwMode="auto">
            <a:xfrm>
              <a:off x="4372098" y="5820389"/>
              <a:ext cx="1080357" cy="482600"/>
            </a:xfrm>
            <a:prstGeom prst="rect">
              <a:avLst/>
            </a:prstGeom>
            <a:noFill/>
            <a:ln w="9525">
              <a:noFill/>
              <a:miter lim="800000"/>
              <a:headEnd/>
              <a:tailEnd/>
            </a:ln>
          </p:spPr>
          <p:txBody>
            <a:bodyPr wrap="none" lIns="19050" tIns="26988" rIns="19050" bIns="26988"/>
            <a:lstStyle/>
            <a:p>
              <a:pPr algn="ctr">
                <a:lnSpc>
                  <a:spcPts val="2600"/>
                </a:lnSpc>
                <a:buClr>
                  <a:srgbClr val="FFFF00"/>
                </a:buClr>
                <a:buFont typeface="Arial" charset="0"/>
                <a:buNone/>
                <a:tabLst>
                  <a:tab pos="457200" algn="l"/>
                  <a:tab pos="914400" algn="l"/>
                  <a:tab pos="1371600" algn="l"/>
                </a:tabLst>
              </a:pPr>
              <a:r>
                <a:rPr lang="en-GB" sz="2000" b="1" dirty="0" smtClean="0">
                  <a:effectLst/>
                  <a:latin typeface="Adobe Gothic Std B" pitchFamily="34" charset="-128"/>
                  <a:ea typeface="Adobe Gothic Std B" pitchFamily="34" charset="-128"/>
                </a:rPr>
                <a:t>1998</a:t>
              </a:r>
              <a:endParaRPr lang="en-GB" sz="2000" b="1" dirty="0">
                <a:effectLst/>
                <a:latin typeface="Adobe Gothic Std B" pitchFamily="34" charset="-128"/>
                <a:ea typeface="Adobe Gothic Std B" pitchFamily="34" charset="-128"/>
              </a:endParaRPr>
            </a:p>
          </p:txBody>
        </p:sp>
        <p:sp>
          <p:nvSpPr>
            <p:cNvPr id="22" name="Rectangle 1041"/>
            <p:cNvSpPr>
              <a:spLocks noChangeArrowheads="1"/>
            </p:cNvSpPr>
            <p:nvPr/>
          </p:nvSpPr>
          <p:spPr bwMode="auto">
            <a:xfrm>
              <a:off x="4348626" y="4488233"/>
              <a:ext cx="1080357" cy="482600"/>
            </a:xfrm>
            <a:prstGeom prst="rect">
              <a:avLst/>
            </a:prstGeom>
            <a:noFill/>
            <a:ln w="9525">
              <a:noFill/>
              <a:miter lim="800000"/>
              <a:headEnd/>
              <a:tailEnd/>
            </a:ln>
          </p:spPr>
          <p:txBody>
            <a:bodyPr wrap="none" lIns="19050" tIns="26988" rIns="19050" bIns="26988"/>
            <a:lstStyle/>
            <a:p>
              <a:pPr algn="ctr">
                <a:buClr>
                  <a:srgbClr val="FFFF00"/>
                </a:buClr>
                <a:buFont typeface="Arial" charset="0"/>
                <a:buNone/>
                <a:tabLst>
                  <a:tab pos="457200" algn="l"/>
                  <a:tab pos="914400" algn="l"/>
                  <a:tab pos="1371600" algn="l"/>
                </a:tabLst>
              </a:pPr>
              <a:r>
                <a:rPr lang="en-GB" sz="1400" b="1" dirty="0" smtClean="0">
                  <a:effectLst/>
                  <a:latin typeface="Adobe Gothic Std B" pitchFamily="34" charset="-128"/>
                  <a:ea typeface="Adobe Gothic Std B" pitchFamily="34" charset="-128"/>
                </a:rPr>
                <a:t>GIS </a:t>
              </a:r>
              <a:br>
                <a:rPr lang="en-GB" sz="1400" b="1" dirty="0" smtClean="0">
                  <a:effectLst/>
                  <a:latin typeface="Adobe Gothic Std B" pitchFamily="34" charset="-128"/>
                  <a:ea typeface="Adobe Gothic Std B" pitchFamily="34" charset="-128"/>
                </a:rPr>
              </a:br>
              <a:r>
                <a:rPr lang="en-GB" sz="1400" b="1" dirty="0" smtClean="0">
                  <a:effectLst/>
                  <a:latin typeface="Adobe Gothic Std B" pitchFamily="34" charset="-128"/>
                  <a:ea typeface="Adobe Gothic Std B" pitchFamily="34" charset="-128"/>
                </a:rPr>
                <a:t>Institutionalised</a:t>
              </a:r>
              <a:endParaRPr lang="en-GB" sz="1400" b="1" dirty="0">
                <a:effectLst/>
                <a:latin typeface="Adobe Gothic Std B" pitchFamily="34" charset="-128"/>
                <a:ea typeface="Adobe Gothic Std B" pitchFamily="34" charset="-128"/>
              </a:endParaRPr>
            </a:p>
          </p:txBody>
        </p:sp>
        <p:pic>
          <p:nvPicPr>
            <p:cNvPr id="24" name="Bilde 23" descr="NGU4f2_400.gif"/>
            <p:cNvPicPr>
              <a:picLocks noChangeAspect="1"/>
            </p:cNvPicPr>
            <p:nvPr/>
          </p:nvPicPr>
          <p:blipFill>
            <a:blip r:embed="rId5"/>
            <a:stretch>
              <a:fillRect/>
            </a:stretch>
          </p:blipFill>
          <p:spPr>
            <a:xfrm>
              <a:off x="4520365" y="5343017"/>
              <a:ext cx="755805" cy="347670"/>
            </a:xfrm>
            <a:prstGeom prst="rect">
              <a:avLst/>
            </a:prstGeom>
          </p:spPr>
        </p:pic>
      </p:grpSp>
      <p:grpSp>
        <p:nvGrpSpPr>
          <p:cNvPr id="33" name="Gruppe 32"/>
          <p:cNvGrpSpPr/>
          <p:nvPr/>
        </p:nvGrpSpPr>
        <p:grpSpPr>
          <a:xfrm>
            <a:off x="5953697" y="914400"/>
            <a:ext cx="1120086" cy="5375613"/>
            <a:chOff x="5953697" y="914400"/>
            <a:chExt cx="1120086" cy="5375613"/>
          </a:xfrm>
        </p:grpSpPr>
        <p:sp>
          <p:nvSpPr>
            <p:cNvPr id="19" name="Rektangel 18"/>
            <p:cNvSpPr/>
            <p:nvPr/>
          </p:nvSpPr>
          <p:spPr>
            <a:xfrm>
              <a:off x="5953697" y="914400"/>
              <a:ext cx="1095443" cy="4880313"/>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 name="Rectangle 1041"/>
            <p:cNvSpPr>
              <a:spLocks noChangeArrowheads="1"/>
            </p:cNvSpPr>
            <p:nvPr/>
          </p:nvSpPr>
          <p:spPr bwMode="auto">
            <a:xfrm>
              <a:off x="5993426" y="5807413"/>
              <a:ext cx="1080357" cy="482600"/>
            </a:xfrm>
            <a:prstGeom prst="rect">
              <a:avLst/>
            </a:prstGeom>
            <a:noFill/>
            <a:ln w="9525">
              <a:noFill/>
              <a:miter lim="800000"/>
              <a:headEnd/>
              <a:tailEnd/>
            </a:ln>
          </p:spPr>
          <p:txBody>
            <a:bodyPr wrap="none" lIns="19050" tIns="26988" rIns="19050" bIns="26988"/>
            <a:lstStyle/>
            <a:p>
              <a:pPr algn="ctr">
                <a:lnSpc>
                  <a:spcPts val="2600"/>
                </a:lnSpc>
                <a:buClr>
                  <a:srgbClr val="FFFF00"/>
                </a:buClr>
                <a:buFont typeface="Arial" charset="0"/>
                <a:buNone/>
                <a:tabLst>
                  <a:tab pos="457200" algn="l"/>
                  <a:tab pos="914400" algn="l"/>
                  <a:tab pos="1371600" algn="l"/>
                </a:tabLst>
              </a:pPr>
              <a:r>
                <a:rPr lang="en-GB" sz="2000" b="1" dirty="0" smtClean="0">
                  <a:effectLst/>
                  <a:latin typeface="Adobe Gothic Std B" pitchFamily="34" charset="-128"/>
                  <a:ea typeface="Adobe Gothic Std B" pitchFamily="34" charset="-128"/>
                </a:rPr>
                <a:t>2003 </a:t>
              </a:r>
              <a:r>
                <a:rPr lang="en-GB" sz="2000" b="1" dirty="0" smtClean="0">
                  <a:effectLst/>
                  <a:latin typeface="Adobe Gothic Std B" pitchFamily="34" charset="-128"/>
                  <a:ea typeface="Adobe Gothic Std B" pitchFamily="34" charset="-128"/>
                  <a:sym typeface="Wingdings" pitchFamily="2" charset="2"/>
                </a:rPr>
                <a:t></a:t>
              </a:r>
              <a:endParaRPr lang="en-GB" sz="2000" b="1" dirty="0">
                <a:effectLst/>
                <a:latin typeface="Adobe Gothic Std B" pitchFamily="34" charset="-128"/>
                <a:ea typeface="Adobe Gothic Std B" pitchFamily="34" charset="-128"/>
              </a:endParaRPr>
            </a:p>
          </p:txBody>
        </p:sp>
        <p:pic>
          <p:nvPicPr>
            <p:cNvPr id="25" name="Bilde 24" descr="NGU4f2_400.gif"/>
            <p:cNvPicPr>
              <a:picLocks noChangeAspect="1"/>
            </p:cNvPicPr>
            <p:nvPr/>
          </p:nvPicPr>
          <p:blipFill>
            <a:blip r:embed="rId5"/>
            <a:stretch>
              <a:fillRect/>
            </a:stretch>
          </p:blipFill>
          <p:spPr>
            <a:xfrm>
              <a:off x="6115701" y="5343017"/>
              <a:ext cx="755805" cy="347670"/>
            </a:xfrm>
            <a:prstGeom prst="rect">
              <a:avLst/>
            </a:prstGeom>
          </p:spPr>
        </p:pic>
        <p:sp>
          <p:nvSpPr>
            <p:cNvPr id="26" name="Line 1026"/>
            <p:cNvSpPr>
              <a:spLocks noChangeShapeType="1"/>
            </p:cNvSpPr>
            <p:nvPr/>
          </p:nvSpPr>
          <p:spPr bwMode="auto">
            <a:xfrm>
              <a:off x="6498077" y="1754493"/>
              <a:ext cx="0" cy="2694828"/>
            </a:xfrm>
            <a:prstGeom prst="line">
              <a:avLst/>
            </a:prstGeom>
            <a:noFill/>
            <a:ln w="50800">
              <a:solidFill>
                <a:srgbClr val="000000"/>
              </a:solidFill>
              <a:round/>
              <a:headEnd type="stealth" w="med" len="lg"/>
              <a:tailEnd type="none" w="sm" len="sm"/>
            </a:ln>
          </p:spPr>
          <p:txBody>
            <a:bodyPr wrap="none" anchor="ctr"/>
            <a:lstStyle/>
            <a:p>
              <a:pPr>
                <a:defRPr/>
              </a:pPr>
              <a:endParaRPr lang="nb-NO"/>
            </a:p>
          </p:txBody>
        </p:sp>
        <p:sp>
          <p:nvSpPr>
            <p:cNvPr id="27" name="Rectangle 1041"/>
            <p:cNvSpPr>
              <a:spLocks noChangeArrowheads="1"/>
            </p:cNvSpPr>
            <p:nvPr/>
          </p:nvSpPr>
          <p:spPr bwMode="auto">
            <a:xfrm>
              <a:off x="5973970" y="4546601"/>
              <a:ext cx="1080357" cy="482600"/>
            </a:xfrm>
            <a:prstGeom prst="rect">
              <a:avLst/>
            </a:prstGeom>
            <a:noFill/>
            <a:ln w="9525">
              <a:noFill/>
              <a:miter lim="800000"/>
              <a:headEnd/>
              <a:tailEnd/>
            </a:ln>
          </p:spPr>
          <p:txBody>
            <a:bodyPr wrap="none" lIns="19050" tIns="26988" rIns="19050" bIns="26988"/>
            <a:lstStyle/>
            <a:p>
              <a:pPr algn="ctr">
                <a:buClr>
                  <a:srgbClr val="FFFF00"/>
                </a:buClr>
                <a:buFont typeface="Arial" charset="0"/>
                <a:buNone/>
                <a:tabLst>
                  <a:tab pos="457200" algn="l"/>
                  <a:tab pos="914400" algn="l"/>
                  <a:tab pos="1371600" algn="l"/>
                </a:tabLst>
              </a:pPr>
              <a:r>
                <a:rPr lang="en-GB" sz="1400" b="1" dirty="0" smtClean="0">
                  <a:latin typeface="Adobe Gothic Std B" pitchFamily="34" charset="-128"/>
                  <a:ea typeface="Adobe Gothic Std B" pitchFamily="34" charset="-128"/>
                </a:rPr>
                <a:t>Municipality</a:t>
              </a:r>
              <a:br>
                <a:rPr lang="en-GB" sz="1400" b="1" dirty="0" smtClean="0">
                  <a:latin typeface="Adobe Gothic Std B" pitchFamily="34" charset="-128"/>
                  <a:ea typeface="Adobe Gothic Std B" pitchFamily="34" charset="-128"/>
                </a:rPr>
              </a:br>
              <a:r>
                <a:rPr lang="en-GB" sz="1400" b="1" dirty="0" smtClean="0">
                  <a:latin typeface="Adobe Gothic Std B" pitchFamily="34" charset="-128"/>
                  <a:ea typeface="Adobe Gothic Std B" pitchFamily="34" charset="-128"/>
                </a:rPr>
                <a:t>GIS</a:t>
              </a:r>
              <a:endParaRPr lang="en-GB" sz="1400" b="1" dirty="0">
                <a:effectLst/>
                <a:latin typeface="Adobe Gothic Std B" pitchFamily="34" charset="-128"/>
                <a:ea typeface="Adobe Gothic Std B" pitchFamily="34" charset="-128"/>
              </a:endParaRPr>
            </a:p>
          </p:txBody>
        </p:sp>
        <p:sp>
          <p:nvSpPr>
            <p:cNvPr id="28" name="Rectangle 1041"/>
            <p:cNvSpPr>
              <a:spLocks noChangeArrowheads="1"/>
            </p:cNvSpPr>
            <p:nvPr/>
          </p:nvSpPr>
          <p:spPr bwMode="auto">
            <a:xfrm>
              <a:off x="5973970" y="1146467"/>
              <a:ext cx="1080357" cy="482600"/>
            </a:xfrm>
            <a:prstGeom prst="rect">
              <a:avLst/>
            </a:prstGeom>
            <a:noFill/>
            <a:ln w="9525">
              <a:noFill/>
              <a:miter lim="800000"/>
              <a:headEnd/>
              <a:tailEnd/>
            </a:ln>
          </p:spPr>
          <p:txBody>
            <a:bodyPr wrap="none" lIns="19050" tIns="26988" rIns="19050" bIns="26988"/>
            <a:lstStyle/>
            <a:p>
              <a:pPr algn="ctr">
                <a:buClr>
                  <a:srgbClr val="FFFF00"/>
                </a:buClr>
                <a:buFont typeface="Arial" charset="0"/>
                <a:buNone/>
                <a:tabLst>
                  <a:tab pos="457200" algn="l"/>
                  <a:tab pos="914400" algn="l"/>
                  <a:tab pos="1371600" algn="l"/>
                </a:tabLst>
              </a:pPr>
              <a:r>
                <a:rPr lang="en-GB" sz="1400" b="1" dirty="0" smtClean="0">
                  <a:latin typeface="Adobe Gothic Std B" pitchFamily="34" charset="-128"/>
                  <a:ea typeface="Adobe Gothic Std B" pitchFamily="34" charset="-128"/>
                </a:rPr>
                <a:t>Society</a:t>
              </a:r>
              <a:br>
                <a:rPr lang="en-GB" sz="1400" b="1" dirty="0" smtClean="0">
                  <a:latin typeface="Adobe Gothic Std B" pitchFamily="34" charset="-128"/>
                  <a:ea typeface="Adobe Gothic Std B" pitchFamily="34" charset="-128"/>
                </a:rPr>
              </a:br>
              <a:r>
                <a:rPr lang="en-GB" sz="1400" b="1" dirty="0" smtClean="0">
                  <a:latin typeface="Adobe Gothic Std B" pitchFamily="34" charset="-128"/>
                  <a:ea typeface="Adobe Gothic Std B" pitchFamily="34" charset="-128"/>
                </a:rPr>
                <a:t>GIS</a:t>
              </a:r>
              <a:endParaRPr lang="en-GB" sz="1400" b="1" dirty="0">
                <a:effectLst/>
                <a:latin typeface="Adobe Gothic Std B" pitchFamily="34" charset="-128"/>
                <a:ea typeface="Adobe Gothic Std B" pitchFamily="34" charset="-128"/>
              </a:endParaRPr>
            </a:p>
          </p:txBody>
        </p:sp>
      </p:grpSp>
      <p:sp>
        <p:nvSpPr>
          <p:cNvPr id="13" name="Rektangel 12"/>
          <p:cNvSpPr/>
          <p:nvPr/>
        </p:nvSpPr>
        <p:spPr>
          <a:xfrm>
            <a:off x="1254867" y="5505855"/>
            <a:ext cx="1095443" cy="288858"/>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Line 1026"/>
          <p:cNvSpPr>
            <a:spLocks noChangeShapeType="1"/>
          </p:cNvSpPr>
          <p:nvPr/>
        </p:nvSpPr>
        <p:spPr bwMode="auto">
          <a:xfrm>
            <a:off x="874902" y="1049187"/>
            <a:ext cx="0" cy="4758226"/>
          </a:xfrm>
          <a:prstGeom prst="line">
            <a:avLst/>
          </a:prstGeom>
          <a:noFill/>
          <a:ln w="50800">
            <a:solidFill>
              <a:srgbClr val="000000"/>
            </a:solidFill>
            <a:round/>
            <a:headEnd type="stealth" w="med" len="lg"/>
            <a:tailEnd type="none" w="sm" len="sm"/>
          </a:ln>
        </p:spPr>
        <p:txBody>
          <a:bodyPr wrap="none" anchor="ctr"/>
          <a:lstStyle/>
          <a:p>
            <a:pPr>
              <a:defRPr/>
            </a:pPr>
            <a:endParaRPr lang="nb-NO"/>
          </a:p>
        </p:txBody>
      </p:sp>
      <p:sp>
        <p:nvSpPr>
          <p:cNvPr id="5" name="Line 1033"/>
          <p:cNvSpPr>
            <a:spLocks noChangeShapeType="1"/>
          </p:cNvSpPr>
          <p:nvPr/>
        </p:nvSpPr>
        <p:spPr bwMode="auto">
          <a:xfrm>
            <a:off x="859423" y="5794713"/>
            <a:ext cx="7545273" cy="0"/>
          </a:xfrm>
          <a:prstGeom prst="line">
            <a:avLst/>
          </a:prstGeom>
          <a:noFill/>
          <a:ln w="50800">
            <a:solidFill>
              <a:srgbClr val="000000"/>
            </a:solidFill>
            <a:round/>
            <a:headEnd type="none" w="sm" len="sm"/>
            <a:tailEnd type="stealth" w="med" len="lg"/>
          </a:ln>
        </p:spPr>
        <p:txBody>
          <a:bodyPr wrap="none" anchor="ctr"/>
          <a:lstStyle/>
          <a:p>
            <a:pPr>
              <a:defRPr/>
            </a:pPr>
            <a:endParaRPr lang="nb-NO"/>
          </a:p>
        </p:txBody>
      </p:sp>
      <p:sp>
        <p:nvSpPr>
          <p:cNvPr id="7" name="Rectangle 1037"/>
          <p:cNvSpPr>
            <a:spLocks noChangeArrowheads="1"/>
          </p:cNvSpPr>
          <p:nvPr/>
        </p:nvSpPr>
        <p:spPr bwMode="auto">
          <a:xfrm rot="16200000">
            <a:off x="-114602" y="1209181"/>
            <a:ext cx="1478368" cy="500641"/>
          </a:xfrm>
          <a:prstGeom prst="rect">
            <a:avLst/>
          </a:prstGeom>
          <a:noFill/>
          <a:ln w="9525">
            <a:noFill/>
            <a:miter lim="800000"/>
            <a:headEnd/>
            <a:tailEnd/>
          </a:ln>
        </p:spPr>
        <p:txBody>
          <a:bodyPr wrap="none" lIns="19050" tIns="26988" rIns="19050" bIns="26988"/>
          <a:lstStyle/>
          <a:p>
            <a:pPr algn="ctr">
              <a:lnSpc>
                <a:spcPts val="2600"/>
              </a:lnSpc>
              <a:tabLst>
                <a:tab pos="457200" algn="l"/>
                <a:tab pos="914400" algn="l"/>
                <a:tab pos="1371600" algn="l"/>
              </a:tabLst>
            </a:pPr>
            <a:r>
              <a:rPr lang="en-GB" sz="2200" b="1" dirty="0" smtClean="0">
                <a:effectLst/>
                <a:latin typeface="Adobe Gothic Std B" pitchFamily="34" charset="-128"/>
                <a:ea typeface="Adobe Gothic Std B" pitchFamily="34" charset="-128"/>
              </a:rPr>
              <a:t>Users</a:t>
            </a:r>
            <a:endParaRPr lang="en-GB" sz="2200" b="1" dirty="0">
              <a:effectLst/>
              <a:latin typeface="Adobe Gothic Std B" pitchFamily="34" charset="-128"/>
              <a:ea typeface="Adobe Gothic Std B" pitchFamily="34" charset="-128"/>
            </a:endParaRPr>
          </a:p>
        </p:txBody>
      </p:sp>
      <p:sp>
        <p:nvSpPr>
          <p:cNvPr id="8" name="Rectangle 1041"/>
          <p:cNvSpPr>
            <a:spLocks noChangeArrowheads="1"/>
          </p:cNvSpPr>
          <p:nvPr/>
        </p:nvSpPr>
        <p:spPr bwMode="auto">
          <a:xfrm>
            <a:off x="7094863" y="6030119"/>
            <a:ext cx="1854592" cy="482600"/>
          </a:xfrm>
          <a:prstGeom prst="rect">
            <a:avLst/>
          </a:prstGeom>
          <a:noFill/>
          <a:ln w="9525">
            <a:noFill/>
            <a:miter lim="800000"/>
            <a:headEnd/>
            <a:tailEnd/>
          </a:ln>
        </p:spPr>
        <p:txBody>
          <a:bodyPr wrap="none" lIns="19050" tIns="26988" rIns="19050" bIns="26988"/>
          <a:lstStyle/>
          <a:p>
            <a:pPr algn="ctr">
              <a:lnSpc>
                <a:spcPts val="2600"/>
              </a:lnSpc>
              <a:buClr>
                <a:srgbClr val="FFFF00"/>
              </a:buClr>
              <a:buFont typeface="Arial" charset="0"/>
              <a:buNone/>
              <a:tabLst>
                <a:tab pos="457200" algn="l"/>
                <a:tab pos="914400" algn="l"/>
                <a:tab pos="1371600" algn="l"/>
              </a:tabLst>
            </a:pPr>
            <a:r>
              <a:rPr lang="en-GB" sz="2000" b="1" dirty="0" smtClean="0">
                <a:effectLst/>
                <a:latin typeface="Adobe Gothic Std B" pitchFamily="34" charset="-128"/>
                <a:ea typeface="Adobe Gothic Std B" pitchFamily="34" charset="-128"/>
              </a:rPr>
              <a:t>Complexity</a:t>
            </a:r>
            <a:endParaRPr lang="en-GB" sz="2000" b="1" dirty="0">
              <a:effectLst/>
              <a:latin typeface="Adobe Gothic Std B" pitchFamily="34" charset="-128"/>
              <a:ea typeface="Adobe Gothic Std B" pitchFamily="34" charset="-128"/>
            </a:endParaRPr>
          </a:p>
        </p:txBody>
      </p:sp>
      <p:sp>
        <p:nvSpPr>
          <p:cNvPr id="9" name="Rectangle 1041"/>
          <p:cNvSpPr>
            <a:spLocks noChangeArrowheads="1"/>
          </p:cNvSpPr>
          <p:nvPr/>
        </p:nvSpPr>
        <p:spPr bwMode="auto">
          <a:xfrm>
            <a:off x="1244567" y="5846325"/>
            <a:ext cx="1080357" cy="482600"/>
          </a:xfrm>
          <a:prstGeom prst="rect">
            <a:avLst/>
          </a:prstGeom>
          <a:noFill/>
          <a:ln w="9525">
            <a:noFill/>
            <a:miter lim="800000"/>
            <a:headEnd/>
            <a:tailEnd/>
          </a:ln>
        </p:spPr>
        <p:txBody>
          <a:bodyPr wrap="none" lIns="19050" tIns="26988" rIns="19050" bIns="26988"/>
          <a:lstStyle/>
          <a:p>
            <a:pPr algn="ctr">
              <a:lnSpc>
                <a:spcPts val="2600"/>
              </a:lnSpc>
              <a:buClr>
                <a:srgbClr val="FFFF00"/>
              </a:buClr>
              <a:buFont typeface="Arial" charset="0"/>
              <a:buNone/>
              <a:tabLst>
                <a:tab pos="457200" algn="l"/>
                <a:tab pos="914400" algn="l"/>
                <a:tab pos="1371600" algn="l"/>
              </a:tabLst>
            </a:pPr>
            <a:r>
              <a:rPr lang="en-GB" sz="2000" b="1" dirty="0" smtClean="0">
                <a:effectLst/>
                <a:latin typeface="Adobe Gothic Std B" pitchFamily="34" charset="-128"/>
                <a:ea typeface="Adobe Gothic Std B" pitchFamily="34" charset="-128"/>
              </a:rPr>
              <a:t>1987</a:t>
            </a:r>
            <a:endParaRPr lang="en-GB" sz="2000" b="1" dirty="0">
              <a:effectLst/>
              <a:latin typeface="Adobe Gothic Std B" pitchFamily="34" charset="-128"/>
              <a:ea typeface="Adobe Gothic Std B" pitchFamily="34" charset="-128"/>
            </a:endParaRPr>
          </a:p>
        </p:txBody>
      </p:sp>
      <p:sp>
        <p:nvSpPr>
          <p:cNvPr id="20" name="Rectangle 1041"/>
          <p:cNvSpPr>
            <a:spLocks noChangeArrowheads="1"/>
          </p:cNvSpPr>
          <p:nvPr/>
        </p:nvSpPr>
        <p:spPr bwMode="auto">
          <a:xfrm>
            <a:off x="1283479" y="5155665"/>
            <a:ext cx="1080357" cy="482600"/>
          </a:xfrm>
          <a:prstGeom prst="rect">
            <a:avLst/>
          </a:prstGeom>
          <a:noFill/>
          <a:ln w="9525">
            <a:noFill/>
            <a:miter lim="800000"/>
            <a:headEnd/>
            <a:tailEnd/>
          </a:ln>
        </p:spPr>
        <p:txBody>
          <a:bodyPr wrap="none" lIns="19050" tIns="26988" rIns="19050" bIns="26988"/>
          <a:lstStyle/>
          <a:p>
            <a:pPr algn="ctr">
              <a:lnSpc>
                <a:spcPts val="2600"/>
              </a:lnSpc>
              <a:buClr>
                <a:srgbClr val="FFFF00"/>
              </a:buClr>
              <a:buFont typeface="Arial" charset="0"/>
              <a:buNone/>
              <a:tabLst>
                <a:tab pos="457200" algn="l"/>
                <a:tab pos="914400" algn="l"/>
                <a:tab pos="1371600" algn="l"/>
              </a:tabLst>
            </a:pPr>
            <a:r>
              <a:rPr lang="en-GB" sz="1400" b="1" dirty="0" smtClean="0">
                <a:effectLst/>
                <a:latin typeface="Adobe Gothic Std B" pitchFamily="34" charset="-128"/>
                <a:ea typeface="Adobe Gothic Std B" pitchFamily="34" charset="-128"/>
              </a:rPr>
              <a:t>GIS Projects </a:t>
            </a:r>
            <a:endParaRPr lang="en-GB" sz="1400" b="1" dirty="0">
              <a:effectLst/>
              <a:latin typeface="Adobe Gothic Std B" pitchFamily="34" charset="-128"/>
              <a:ea typeface="Adobe Gothic Std B" pitchFamily="34" charset="-128"/>
            </a:endParaRPr>
          </a:p>
        </p:txBody>
      </p:sp>
    </p:spTree>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 name="Line 1026"/>
          <p:cNvSpPr>
            <a:spLocks noChangeShapeType="1"/>
          </p:cNvSpPr>
          <p:nvPr/>
        </p:nvSpPr>
        <p:spPr bwMode="auto">
          <a:xfrm>
            <a:off x="874902" y="1049187"/>
            <a:ext cx="0" cy="4758226"/>
          </a:xfrm>
          <a:prstGeom prst="line">
            <a:avLst/>
          </a:prstGeom>
          <a:noFill/>
          <a:ln w="50800">
            <a:solidFill>
              <a:srgbClr val="000000"/>
            </a:solidFill>
            <a:round/>
            <a:headEnd type="stealth" w="med" len="lg"/>
            <a:tailEnd type="none" w="sm" len="sm"/>
          </a:ln>
        </p:spPr>
        <p:txBody>
          <a:bodyPr wrap="none" anchor="ctr"/>
          <a:lstStyle/>
          <a:p>
            <a:pPr>
              <a:defRPr/>
            </a:pPr>
            <a:endParaRPr lang="nb-NO"/>
          </a:p>
        </p:txBody>
      </p:sp>
      <p:sp>
        <p:nvSpPr>
          <p:cNvPr id="5" name="Line 1033"/>
          <p:cNvSpPr>
            <a:spLocks noChangeShapeType="1"/>
          </p:cNvSpPr>
          <p:nvPr/>
        </p:nvSpPr>
        <p:spPr bwMode="auto">
          <a:xfrm>
            <a:off x="859423" y="5794713"/>
            <a:ext cx="7545273" cy="0"/>
          </a:xfrm>
          <a:prstGeom prst="line">
            <a:avLst/>
          </a:prstGeom>
          <a:noFill/>
          <a:ln w="50800">
            <a:solidFill>
              <a:srgbClr val="000000"/>
            </a:solidFill>
            <a:round/>
            <a:headEnd type="none" w="sm" len="sm"/>
            <a:tailEnd type="stealth" w="med" len="lg"/>
          </a:ln>
        </p:spPr>
        <p:txBody>
          <a:bodyPr wrap="none" anchor="ctr"/>
          <a:lstStyle/>
          <a:p>
            <a:pPr>
              <a:defRPr/>
            </a:pPr>
            <a:endParaRPr lang="nb-NO"/>
          </a:p>
        </p:txBody>
      </p:sp>
      <p:sp>
        <p:nvSpPr>
          <p:cNvPr id="7" name="Rectangle 1037"/>
          <p:cNvSpPr>
            <a:spLocks noChangeArrowheads="1"/>
          </p:cNvSpPr>
          <p:nvPr/>
        </p:nvSpPr>
        <p:spPr bwMode="auto">
          <a:xfrm rot="16200000">
            <a:off x="-114602" y="1773405"/>
            <a:ext cx="1478368" cy="500641"/>
          </a:xfrm>
          <a:prstGeom prst="rect">
            <a:avLst/>
          </a:prstGeom>
          <a:noFill/>
          <a:ln w="9525">
            <a:noFill/>
            <a:miter lim="800000"/>
            <a:headEnd/>
            <a:tailEnd/>
          </a:ln>
        </p:spPr>
        <p:txBody>
          <a:bodyPr wrap="none" lIns="19050" tIns="26988" rIns="19050" bIns="26988"/>
          <a:lstStyle/>
          <a:p>
            <a:pPr algn="ctr">
              <a:lnSpc>
                <a:spcPts val="2600"/>
              </a:lnSpc>
              <a:tabLst>
                <a:tab pos="457200" algn="l"/>
                <a:tab pos="914400" algn="l"/>
                <a:tab pos="1371600" algn="l"/>
              </a:tabLst>
            </a:pPr>
            <a:r>
              <a:rPr lang="en-GB" sz="2200" b="1" dirty="0" smtClean="0">
                <a:effectLst/>
                <a:latin typeface="Adobe Gothic Std B" pitchFamily="34" charset="-128"/>
                <a:ea typeface="Adobe Gothic Std B" pitchFamily="34" charset="-128"/>
              </a:rPr>
              <a:t>User orientation</a:t>
            </a:r>
            <a:endParaRPr lang="en-GB" sz="2200" b="1" dirty="0">
              <a:effectLst/>
              <a:latin typeface="Adobe Gothic Std B" pitchFamily="34" charset="-128"/>
              <a:ea typeface="Adobe Gothic Std B" pitchFamily="34" charset="-128"/>
            </a:endParaRPr>
          </a:p>
        </p:txBody>
      </p:sp>
      <p:sp>
        <p:nvSpPr>
          <p:cNvPr id="8" name="Rectangle 1041"/>
          <p:cNvSpPr>
            <a:spLocks noChangeArrowheads="1"/>
          </p:cNvSpPr>
          <p:nvPr/>
        </p:nvSpPr>
        <p:spPr bwMode="auto">
          <a:xfrm>
            <a:off x="7094863" y="6030119"/>
            <a:ext cx="1854592" cy="482600"/>
          </a:xfrm>
          <a:prstGeom prst="rect">
            <a:avLst/>
          </a:prstGeom>
          <a:noFill/>
          <a:ln w="9525">
            <a:noFill/>
            <a:miter lim="800000"/>
            <a:headEnd/>
            <a:tailEnd/>
          </a:ln>
        </p:spPr>
        <p:txBody>
          <a:bodyPr wrap="none" lIns="19050" tIns="26988" rIns="19050" bIns="26988"/>
          <a:lstStyle/>
          <a:p>
            <a:pPr algn="ctr">
              <a:lnSpc>
                <a:spcPts val="2600"/>
              </a:lnSpc>
              <a:buClr>
                <a:srgbClr val="FFFF00"/>
              </a:buClr>
              <a:buFont typeface="Arial" charset="0"/>
              <a:buNone/>
              <a:tabLst>
                <a:tab pos="457200" algn="l"/>
                <a:tab pos="914400" algn="l"/>
                <a:tab pos="1371600" algn="l"/>
              </a:tabLst>
            </a:pPr>
            <a:r>
              <a:rPr lang="en-GB" sz="2000" b="1" dirty="0" smtClean="0">
                <a:effectLst/>
                <a:latin typeface="Adobe Gothic Std B" pitchFamily="34" charset="-128"/>
                <a:ea typeface="Adobe Gothic Std B" pitchFamily="34" charset="-128"/>
              </a:rPr>
              <a:t>Complexity/gains</a:t>
            </a:r>
            <a:endParaRPr lang="en-GB" sz="2000" b="1" dirty="0">
              <a:effectLst/>
              <a:latin typeface="Adobe Gothic Std B" pitchFamily="34" charset="-128"/>
              <a:ea typeface="Adobe Gothic Std B" pitchFamily="34" charset="-128"/>
            </a:endParaRPr>
          </a:p>
        </p:txBody>
      </p:sp>
      <p:sp>
        <p:nvSpPr>
          <p:cNvPr id="29" name="Title 1"/>
          <p:cNvSpPr>
            <a:spLocks noGrp="1"/>
          </p:cNvSpPr>
          <p:nvPr>
            <p:ph type="title"/>
          </p:nvPr>
        </p:nvSpPr>
        <p:spPr>
          <a:xfrm>
            <a:off x="1265888" y="282027"/>
            <a:ext cx="4201056" cy="670056"/>
          </a:xfrm>
        </p:spPr>
        <p:txBody>
          <a:bodyPr/>
          <a:lstStyle/>
          <a:p>
            <a:pPr eaLnBrk="1" hangingPunct="1"/>
            <a:r>
              <a:rPr lang="en-GB" sz="2800" b="1" dirty="0" smtClean="0">
                <a:latin typeface="Adobe Gothic Std B" pitchFamily="34" charset="-128"/>
                <a:ea typeface="Adobe Gothic Std B" pitchFamily="34" charset="-128"/>
                <a:cs typeface="Calibri" pitchFamily="34" charset="0"/>
              </a:rPr>
              <a:t>The stairway of services</a:t>
            </a:r>
            <a:endParaRPr lang="en-GB" b="1" dirty="0" smtClean="0">
              <a:latin typeface="Adobe Gothic Std B" pitchFamily="34" charset="-128"/>
              <a:ea typeface="Adobe Gothic Std B" pitchFamily="34" charset="-128"/>
              <a:cs typeface="Calibri" pitchFamily="34" charset="0"/>
            </a:endParaRPr>
          </a:p>
        </p:txBody>
      </p:sp>
      <p:sp>
        <p:nvSpPr>
          <p:cNvPr id="30" name="Rektangel 29"/>
          <p:cNvSpPr/>
          <p:nvPr/>
        </p:nvSpPr>
        <p:spPr>
          <a:xfrm>
            <a:off x="1389948" y="745477"/>
            <a:ext cx="4779792" cy="523220"/>
          </a:xfrm>
          <a:prstGeom prst="rect">
            <a:avLst/>
          </a:prstGeom>
        </p:spPr>
        <p:txBody>
          <a:bodyPr wrap="square">
            <a:spAutoFit/>
          </a:bodyPr>
          <a:lstStyle/>
          <a:p>
            <a:r>
              <a:rPr lang="en-GB" sz="1400" dirty="0" smtClean="0">
                <a:latin typeface="Adobe Gothic Std B" pitchFamily="34" charset="-128"/>
                <a:ea typeface="Adobe Gothic Std B" pitchFamily="34" charset="-128"/>
                <a:cs typeface="Calibri" pitchFamily="34" charset="0"/>
              </a:rPr>
              <a:t>Complexity and user orientation in Governmental digital services</a:t>
            </a:r>
            <a:endParaRPr lang="en-GB" sz="1400" dirty="0">
              <a:latin typeface="Adobe Gothic Std B" pitchFamily="34" charset="-128"/>
              <a:ea typeface="Adobe Gothic Std B" pitchFamily="34" charset="-128"/>
              <a:cs typeface="Calibri" pitchFamily="34" charset="0"/>
            </a:endParaRPr>
          </a:p>
        </p:txBody>
      </p:sp>
      <p:grpSp>
        <p:nvGrpSpPr>
          <p:cNvPr id="45" name="Gruppe 44"/>
          <p:cNvGrpSpPr/>
          <p:nvPr/>
        </p:nvGrpSpPr>
        <p:grpSpPr>
          <a:xfrm>
            <a:off x="1099228" y="4143983"/>
            <a:ext cx="1643975" cy="1413474"/>
            <a:chOff x="1099228" y="4143983"/>
            <a:chExt cx="1643975" cy="1413474"/>
          </a:xfrm>
        </p:grpSpPr>
        <p:sp>
          <p:nvSpPr>
            <p:cNvPr id="36" name="Avrundet rektangel 35"/>
            <p:cNvSpPr/>
            <p:nvPr/>
          </p:nvSpPr>
          <p:spPr>
            <a:xfrm>
              <a:off x="1099228" y="4143983"/>
              <a:ext cx="1643975" cy="1413474"/>
            </a:xfrm>
            <a:prstGeom prst="roundRect">
              <a:avLst/>
            </a:prstGeom>
            <a:solidFill>
              <a:schemeClr val="accent3">
                <a:lumMod val="20000"/>
                <a:lumOff val="80000"/>
              </a:schemeClr>
            </a:solidFill>
            <a:ln w="19050">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0" name="Rektangel 39"/>
            <p:cNvSpPr/>
            <p:nvPr/>
          </p:nvSpPr>
          <p:spPr>
            <a:xfrm>
              <a:off x="1206236" y="4240316"/>
              <a:ext cx="1477315" cy="769441"/>
            </a:xfrm>
            <a:prstGeom prst="rect">
              <a:avLst/>
            </a:prstGeom>
          </p:spPr>
          <p:txBody>
            <a:bodyPr wrap="square">
              <a:spAutoFit/>
            </a:bodyPr>
            <a:lstStyle/>
            <a:p>
              <a:r>
                <a:rPr lang="en-GB" sz="1100" b="1" dirty="0" smtClean="0">
                  <a:latin typeface="Adobe Gothic Std B" pitchFamily="34" charset="-128"/>
                  <a:ea typeface="Adobe Gothic Std B" pitchFamily="34" charset="-128"/>
                  <a:cs typeface="Calibri" pitchFamily="34" charset="0"/>
                </a:rPr>
                <a:t>STEP 1:</a:t>
              </a:r>
              <a:br>
                <a:rPr lang="en-GB" sz="1100" b="1" dirty="0" smtClean="0">
                  <a:latin typeface="Adobe Gothic Std B" pitchFamily="34" charset="-128"/>
                  <a:ea typeface="Adobe Gothic Std B" pitchFamily="34" charset="-128"/>
                  <a:cs typeface="Calibri" pitchFamily="34" charset="0"/>
                </a:rPr>
              </a:br>
              <a:r>
                <a:rPr lang="en-GB" sz="1100" b="1" dirty="0" smtClean="0">
                  <a:latin typeface="Adobe Gothic Std B" pitchFamily="34" charset="-128"/>
                  <a:ea typeface="Adobe Gothic Std B" pitchFamily="34" charset="-128"/>
                  <a:cs typeface="Calibri" pitchFamily="34" charset="0"/>
                </a:rPr>
                <a:t>Publishing - brochure on the Internet</a:t>
              </a:r>
              <a:endParaRPr lang="en-GB" sz="1100" b="1" dirty="0">
                <a:latin typeface="Adobe Gothic Std B" pitchFamily="34" charset="-128"/>
                <a:ea typeface="Adobe Gothic Std B" pitchFamily="34" charset="-128"/>
                <a:cs typeface="Calibri" pitchFamily="34" charset="0"/>
              </a:endParaRPr>
            </a:p>
          </p:txBody>
        </p:sp>
      </p:grpSp>
      <p:grpSp>
        <p:nvGrpSpPr>
          <p:cNvPr id="46" name="Gruppe 45"/>
          <p:cNvGrpSpPr/>
          <p:nvPr/>
        </p:nvGrpSpPr>
        <p:grpSpPr>
          <a:xfrm>
            <a:off x="2934515" y="3453319"/>
            <a:ext cx="1643975" cy="2091438"/>
            <a:chOff x="2934515" y="3453319"/>
            <a:chExt cx="1643975" cy="2091438"/>
          </a:xfrm>
        </p:grpSpPr>
        <p:sp>
          <p:nvSpPr>
            <p:cNvPr id="37" name="Avrundet rektangel 36"/>
            <p:cNvSpPr/>
            <p:nvPr/>
          </p:nvSpPr>
          <p:spPr>
            <a:xfrm>
              <a:off x="2934515" y="3453319"/>
              <a:ext cx="1643975" cy="2091438"/>
            </a:xfrm>
            <a:prstGeom prst="roundRect">
              <a:avLst/>
            </a:prstGeom>
            <a:solidFill>
              <a:schemeClr val="accent3">
                <a:lumMod val="40000"/>
                <a:lumOff val="60000"/>
              </a:schemeClr>
            </a:solidFill>
            <a:ln w="19050">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1" name="Rektangel 40"/>
            <p:cNvSpPr/>
            <p:nvPr/>
          </p:nvSpPr>
          <p:spPr>
            <a:xfrm>
              <a:off x="3031795" y="3601267"/>
              <a:ext cx="1477315" cy="600164"/>
            </a:xfrm>
            <a:prstGeom prst="rect">
              <a:avLst/>
            </a:prstGeom>
          </p:spPr>
          <p:txBody>
            <a:bodyPr wrap="square">
              <a:spAutoFit/>
            </a:bodyPr>
            <a:lstStyle/>
            <a:p>
              <a:r>
                <a:rPr lang="en-GB" sz="1100" b="1" dirty="0" smtClean="0">
                  <a:latin typeface="Adobe Gothic Std B" pitchFamily="34" charset="-128"/>
                  <a:ea typeface="Adobe Gothic Std B" pitchFamily="34" charset="-128"/>
                  <a:cs typeface="Calibri" pitchFamily="34" charset="0"/>
                </a:rPr>
                <a:t>STEP 2:</a:t>
              </a:r>
              <a:br>
                <a:rPr lang="en-GB" sz="1100" b="1" dirty="0" smtClean="0">
                  <a:latin typeface="Adobe Gothic Std B" pitchFamily="34" charset="-128"/>
                  <a:ea typeface="Adobe Gothic Std B" pitchFamily="34" charset="-128"/>
                  <a:cs typeface="Calibri" pitchFamily="34" charset="0"/>
                </a:rPr>
              </a:br>
              <a:r>
                <a:rPr lang="en-GB" sz="1100" b="1" dirty="0" smtClean="0">
                  <a:latin typeface="Adobe Gothic Std B" pitchFamily="34" charset="-128"/>
                  <a:ea typeface="Adobe Gothic Std B" pitchFamily="34" charset="-128"/>
                  <a:cs typeface="Calibri" pitchFamily="34" charset="0"/>
                </a:rPr>
                <a:t>Target group communication</a:t>
              </a:r>
              <a:endParaRPr lang="en-GB" sz="1100" b="1" dirty="0">
                <a:latin typeface="Adobe Gothic Std B" pitchFamily="34" charset="-128"/>
                <a:ea typeface="Adobe Gothic Std B" pitchFamily="34" charset="-128"/>
                <a:cs typeface="Calibri" pitchFamily="34" charset="0"/>
              </a:endParaRPr>
            </a:p>
          </p:txBody>
        </p:sp>
      </p:grpSp>
      <p:grpSp>
        <p:nvGrpSpPr>
          <p:cNvPr id="47" name="Gruppe 46"/>
          <p:cNvGrpSpPr/>
          <p:nvPr/>
        </p:nvGrpSpPr>
        <p:grpSpPr>
          <a:xfrm>
            <a:off x="4769802" y="2519463"/>
            <a:ext cx="1643975" cy="3037993"/>
            <a:chOff x="4769802" y="2519463"/>
            <a:chExt cx="1643975" cy="3037993"/>
          </a:xfrm>
        </p:grpSpPr>
        <p:sp>
          <p:nvSpPr>
            <p:cNvPr id="38" name="Avrundet rektangel 37"/>
            <p:cNvSpPr/>
            <p:nvPr/>
          </p:nvSpPr>
          <p:spPr>
            <a:xfrm>
              <a:off x="4769802" y="2519463"/>
              <a:ext cx="1643975" cy="3037993"/>
            </a:xfrm>
            <a:prstGeom prst="roundRect">
              <a:avLst/>
            </a:prstGeom>
            <a:solidFill>
              <a:schemeClr val="accent3">
                <a:lumMod val="60000"/>
                <a:lumOff val="40000"/>
              </a:schemeClr>
            </a:solidFill>
            <a:ln w="19050">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2" name="Rektangel 41"/>
            <p:cNvSpPr/>
            <p:nvPr/>
          </p:nvSpPr>
          <p:spPr>
            <a:xfrm>
              <a:off x="4858638" y="2646994"/>
              <a:ext cx="1477315" cy="600164"/>
            </a:xfrm>
            <a:prstGeom prst="rect">
              <a:avLst/>
            </a:prstGeom>
          </p:spPr>
          <p:txBody>
            <a:bodyPr wrap="square">
              <a:spAutoFit/>
            </a:bodyPr>
            <a:lstStyle/>
            <a:p>
              <a:r>
                <a:rPr lang="en-GB" sz="1100" b="1" dirty="0" smtClean="0">
                  <a:latin typeface="Adobe Gothic Std B" pitchFamily="34" charset="-128"/>
                  <a:ea typeface="Adobe Gothic Std B" pitchFamily="34" charset="-128"/>
                  <a:cs typeface="Calibri" pitchFamily="34" charset="0"/>
                </a:rPr>
                <a:t>STEP 3:</a:t>
              </a:r>
              <a:br>
                <a:rPr lang="en-GB" sz="1100" b="1" dirty="0" smtClean="0">
                  <a:latin typeface="Adobe Gothic Std B" pitchFamily="34" charset="-128"/>
                  <a:ea typeface="Adobe Gothic Std B" pitchFamily="34" charset="-128"/>
                  <a:cs typeface="Calibri" pitchFamily="34" charset="0"/>
                </a:rPr>
              </a:br>
              <a:r>
                <a:rPr lang="en-GB" sz="1100" b="1" dirty="0" smtClean="0">
                  <a:latin typeface="Adobe Gothic Std B" pitchFamily="34" charset="-128"/>
                  <a:ea typeface="Adobe Gothic Std B" pitchFamily="34" charset="-128"/>
                  <a:cs typeface="Calibri" pitchFamily="34" charset="0"/>
                </a:rPr>
                <a:t>Information for individual use</a:t>
              </a:r>
              <a:endParaRPr lang="en-GB" sz="1100" b="1" dirty="0">
                <a:latin typeface="Adobe Gothic Std B" pitchFamily="34" charset="-128"/>
                <a:ea typeface="Adobe Gothic Std B" pitchFamily="34" charset="-128"/>
                <a:cs typeface="Calibri" pitchFamily="34" charset="0"/>
              </a:endParaRPr>
            </a:p>
          </p:txBody>
        </p:sp>
      </p:grpSp>
      <p:grpSp>
        <p:nvGrpSpPr>
          <p:cNvPr id="48" name="Gruppe 47"/>
          <p:cNvGrpSpPr/>
          <p:nvPr/>
        </p:nvGrpSpPr>
        <p:grpSpPr>
          <a:xfrm>
            <a:off x="6614817" y="1085944"/>
            <a:ext cx="1728375" cy="4471513"/>
            <a:chOff x="6614817" y="1085944"/>
            <a:chExt cx="1728375" cy="4471513"/>
          </a:xfrm>
        </p:grpSpPr>
        <p:sp>
          <p:nvSpPr>
            <p:cNvPr id="39" name="Avrundet rektangel 38"/>
            <p:cNvSpPr/>
            <p:nvPr/>
          </p:nvSpPr>
          <p:spPr>
            <a:xfrm>
              <a:off x="6614817" y="1085944"/>
              <a:ext cx="1728375" cy="4471513"/>
            </a:xfrm>
            <a:prstGeom prst="roundRect">
              <a:avLst/>
            </a:prstGeom>
            <a:solidFill>
              <a:schemeClr val="accent3">
                <a:lumMod val="75000"/>
              </a:schemeClr>
            </a:solidFill>
            <a:ln w="19050">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3" name="Rektangel 42"/>
            <p:cNvSpPr/>
            <p:nvPr/>
          </p:nvSpPr>
          <p:spPr>
            <a:xfrm>
              <a:off x="6736079" y="1472952"/>
              <a:ext cx="1477315" cy="600164"/>
            </a:xfrm>
            <a:prstGeom prst="rect">
              <a:avLst/>
            </a:prstGeom>
          </p:spPr>
          <p:txBody>
            <a:bodyPr wrap="square">
              <a:spAutoFit/>
            </a:bodyPr>
            <a:lstStyle/>
            <a:p>
              <a:r>
                <a:rPr lang="en-GB" sz="1100" b="1" dirty="0" smtClean="0">
                  <a:solidFill>
                    <a:schemeClr val="bg1"/>
                  </a:solidFill>
                  <a:latin typeface="Adobe Gothic Std B" pitchFamily="34" charset="-128"/>
                  <a:ea typeface="Adobe Gothic Std B" pitchFamily="34" charset="-128"/>
                  <a:cs typeface="Calibri" pitchFamily="34" charset="0"/>
                </a:rPr>
                <a:t>STEP 4:</a:t>
              </a:r>
              <a:br>
                <a:rPr lang="en-GB" sz="1100" b="1" dirty="0" smtClean="0">
                  <a:solidFill>
                    <a:schemeClr val="bg1"/>
                  </a:solidFill>
                  <a:latin typeface="Adobe Gothic Std B" pitchFamily="34" charset="-128"/>
                  <a:ea typeface="Adobe Gothic Std B" pitchFamily="34" charset="-128"/>
                  <a:cs typeface="Calibri" pitchFamily="34" charset="0"/>
                </a:rPr>
              </a:br>
              <a:r>
                <a:rPr lang="en-GB" sz="1100" b="1" dirty="0" smtClean="0">
                  <a:solidFill>
                    <a:schemeClr val="bg1"/>
                  </a:solidFill>
                  <a:latin typeface="Adobe Gothic Std B" pitchFamily="34" charset="-128"/>
                  <a:ea typeface="Adobe Gothic Std B" pitchFamily="34" charset="-128"/>
                  <a:cs typeface="Calibri" pitchFamily="34" charset="0"/>
                </a:rPr>
                <a:t>Integration and interaction</a:t>
              </a:r>
              <a:endParaRPr lang="en-GB" sz="1100" b="1" dirty="0">
                <a:solidFill>
                  <a:schemeClr val="bg1"/>
                </a:solidFill>
                <a:latin typeface="Adobe Gothic Std B" pitchFamily="34" charset="-128"/>
                <a:ea typeface="Adobe Gothic Std B" pitchFamily="34" charset="-128"/>
                <a:cs typeface="Calibri" pitchFamily="34" charset="0"/>
              </a:endParaRPr>
            </a:p>
          </p:txBody>
        </p:sp>
      </p:grpSp>
    </p:spTree>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500" fill="hold"/>
                                        <p:tgtEl>
                                          <p:spTgt spid="47"/>
                                        </p:tgtEl>
                                        <p:attrNameLst>
                                          <p:attrName>ppt_w</p:attrName>
                                        </p:attrNameLst>
                                      </p:cBhvr>
                                      <p:tavLst>
                                        <p:tav tm="0">
                                          <p:val>
                                            <p:fltVal val="0"/>
                                          </p:val>
                                        </p:tav>
                                        <p:tav tm="100000">
                                          <p:val>
                                            <p:strVal val="#ppt_w"/>
                                          </p:val>
                                        </p:tav>
                                      </p:tavLst>
                                    </p:anim>
                                    <p:anim calcmode="lin" valueType="num">
                                      <p:cBhvr>
                                        <p:cTn id="15" dur="500" fill="hold"/>
                                        <p:tgtEl>
                                          <p:spTgt spid="47"/>
                                        </p:tgtEl>
                                        <p:attrNameLst>
                                          <p:attrName>ppt_h</p:attrName>
                                        </p:attrNameLst>
                                      </p:cBhvr>
                                      <p:tavLst>
                                        <p:tav tm="0">
                                          <p:val>
                                            <p:fltVal val="0"/>
                                          </p:val>
                                        </p:tav>
                                        <p:tav tm="100000">
                                          <p:val>
                                            <p:strVal val="#ppt_h"/>
                                          </p:val>
                                        </p:tav>
                                      </p:tavLst>
                                    </p:anim>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p:cTn id="21" dur="500" fill="hold"/>
                                        <p:tgtEl>
                                          <p:spTgt spid="48"/>
                                        </p:tgtEl>
                                        <p:attrNameLst>
                                          <p:attrName>ppt_w</p:attrName>
                                        </p:attrNameLst>
                                      </p:cBhvr>
                                      <p:tavLst>
                                        <p:tav tm="0">
                                          <p:val>
                                            <p:fltVal val="0"/>
                                          </p:val>
                                        </p:tav>
                                        <p:tav tm="100000">
                                          <p:val>
                                            <p:strVal val="#ppt_w"/>
                                          </p:val>
                                        </p:tav>
                                      </p:tavLst>
                                    </p:anim>
                                    <p:anim calcmode="lin" valueType="num">
                                      <p:cBhvr>
                                        <p:cTn id="22" dur="500" fill="hold"/>
                                        <p:tgtEl>
                                          <p:spTgt spid="48"/>
                                        </p:tgtEl>
                                        <p:attrNameLst>
                                          <p:attrName>ppt_h</p:attrName>
                                        </p:attrNameLst>
                                      </p:cBhvr>
                                      <p:tavLst>
                                        <p:tav tm="0">
                                          <p:val>
                                            <p:fltVal val="0"/>
                                          </p:val>
                                        </p:tav>
                                        <p:tav tm="100000">
                                          <p:val>
                                            <p:strVal val="#ppt_h"/>
                                          </p:val>
                                        </p:tav>
                                      </p:tavLst>
                                    </p:anim>
                                    <p:animEffect transition="in" filter="fade">
                                      <p:cBhvr>
                                        <p:cTn id="2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 name="Title 1"/>
          <p:cNvSpPr>
            <a:spLocks noGrp="1"/>
          </p:cNvSpPr>
          <p:nvPr>
            <p:ph type="title"/>
          </p:nvPr>
        </p:nvSpPr>
        <p:spPr>
          <a:xfrm>
            <a:off x="710120" y="764198"/>
            <a:ext cx="6136994" cy="670056"/>
          </a:xfrm>
        </p:spPr>
        <p:txBody>
          <a:bodyPr/>
          <a:lstStyle/>
          <a:p>
            <a:pPr algn="l" eaLnBrk="1" hangingPunct="1"/>
            <a:r>
              <a:rPr lang="en-GB" sz="3600" b="1" dirty="0" smtClean="0">
                <a:latin typeface="Adobe Gothic Std B" pitchFamily="34" charset="-128"/>
                <a:ea typeface="Adobe Gothic Std B" pitchFamily="34" charset="-128"/>
                <a:cs typeface="Calibri" pitchFamily="34" charset="0"/>
              </a:rPr>
              <a:t>Norway digital and INSPIRE compliant</a:t>
            </a:r>
            <a:endParaRPr lang="en-GB" sz="5400" b="1" dirty="0" smtClean="0">
              <a:latin typeface="Adobe Gothic Std B" pitchFamily="34" charset="-128"/>
              <a:ea typeface="Adobe Gothic Std B" pitchFamily="34" charset="-128"/>
              <a:cs typeface="Calibri" pitchFamily="34" charset="0"/>
            </a:endParaRPr>
          </a:p>
        </p:txBody>
      </p:sp>
      <p:pic>
        <p:nvPicPr>
          <p:cNvPr id="4100" name="Picture 4" descr="Norge digitalt stor"/>
          <p:cNvPicPr>
            <a:picLocks noChangeAspect="1" noChangeArrowheads="1"/>
          </p:cNvPicPr>
          <p:nvPr/>
        </p:nvPicPr>
        <p:blipFill>
          <a:blip r:embed="rId5">
            <a:clrChange>
              <a:clrFrom>
                <a:srgbClr val="FEFEFE"/>
              </a:clrFrom>
              <a:clrTo>
                <a:srgbClr val="FEFEFE">
                  <a:alpha val="0"/>
                </a:srgbClr>
              </a:clrTo>
            </a:clrChange>
          </a:blip>
          <a:srcRect l="14305" r="15936"/>
          <a:stretch>
            <a:fillRect/>
          </a:stretch>
        </p:blipFill>
        <p:spPr bwMode="auto">
          <a:xfrm>
            <a:off x="710120" y="2001716"/>
            <a:ext cx="4464996" cy="3604674"/>
          </a:xfrm>
          <a:prstGeom prst="rect">
            <a:avLst/>
          </a:prstGeom>
          <a:noFill/>
        </p:spPr>
      </p:pic>
      <p:pic>
        <p:nvPicPr>
          <p:cNvPr id="22" name="Picture 5"/>
          <p:cNvPicPr>
            <a:picLocks noChangeAspect="1" noChangeArrowheads="1"/>
          </p:cNvPicPr>
          <p:nvPr/>
        </p:nvPicPr>
        <p:blipFill>
          <a:blip r:embed="rId6"/>
          <a:srcRect l="3075" t="3256" r="8478" b="3544"/>
          <a:stretch>
            <a:fillRect/>
          </a:stretch>
        </p:blipFill>
        <p:spPr bwMode="auto">
          <a:xfrm>
            <a:off x="7607030" y="1434255"/>
            <a:ext cx="1060315" cy="1549738"/>
          </a:xfrm>
          <a:prstGeom prst="rect">
            <a:avLst/>
          </a:prstGeom>
          <a:noFill/>
          <a:ln w="12700">
            <a:solidFill>
              <a:schemeClr val="bg1">
                <a:lumMod val="50000"/>
              </a:schemeClr>
            </a:solidFill>
            <a:miter lim="800000"/>
            <a:headEnd/>
            <a:tailEnd/>
          </a:ln>
        </p:spPr>
      </p:pic>
      <p:pic>
        <p:nvPicPr>
          <p:cNvPr id="23" name="Picture 14" descr="StMeld30"/>
          <p:cNvPicPr>
            <a:picLocks noChangeAspect="1" noChangeArrowheads="1"/>
          </p:cNvPicPr>
          <p:nvPr/>
        </p:nvPicPr>
        <p:blipFill>
          <a:blip r:embed="rId7"/>
          <a:srcRect/>
          <a:stretch>
            <a:fillRect/>
          </a:stretch>
        </p:blipFill>
        <p:spPr bwMode="auto">
          <a:xfrm>
            <a:off x="5338062" y="1434254"/>
            <a:ext cx="2093870" cy="3219405"/>
          </a:xfrm>
          <a:prstGeom prst="rect">
            <a:avLst/>
          </a:prstGeom>
          <a:noFill/>
          <a:ln w="9525">
            <a:solidFill>
              <a:schemeClr val="bg1">
                <a:lumMod val="50000"/>
              </a:schemeClr>
            </a:solidFill>
            <a:miter lim="800000"/>
            <a:headEnd/>
            <a:tailEnd/>
          </a:ln>
        </p:spPr>
      </p:pic>
      <p:pic>
        <p:nvPicPr>
          <p:cNvPr id="24" name="Picture 15"/>
          <p:cNvPicPr>
            <a:picLocks noChangeAspect="1" noChangeArrowheads="1"/>
          </p:cNvPicPr>
          <p:nvPr/>
        </p:nvPicPr>
        <p:blipFill>
          <a:blip r:embed="rId8"/>
          <a:srcRect/>
          <a:stretch>
            <a:fillRect/>
          </a:stretch>
        </p:blipFill>
        <p:spPr bwMode="auto">
          <a:xfrm>
            <a:off x="8137187" y="2348648"/>
            <a:ext cx="1060315" cy="1562127"/>
          </a:xfrm>
          <a:prstGeom prst="rect">
            <a:avLst/>
          </a:prstGeom>
          <a:noFill/>
          <a:ln w="9525">
            <a:solidFill>
              <a:schemeClr val="bg1">
                <a:lumMod val="50000"/>
              </a:schemeClr>
            </a:solidFill>
            <a:miter lim="800000"/>
            <a:headEnd/>
            <a:tailEnd/>
          </a:ln>
        </p:spPr>
      </p:pic>
      <p:pic>
        <p:nvPicPr>
          <p:cNvPr id="21" name="Picture 4"/>
          <p:cNvPicPr>
            <a:picLocks noChangeAspect="1" noChangeArrowheads="1"/>
          </p:cNvPicPr>
          <p:nvPr/>
        </p:nvPicPr>
        <p:blipFill>
          <a:blip r:embed="rId9"/>
          <a:srcRect/>
          <a:stretch>
            <a:fillRect/>
          </a:stretch>
        </p:blipFill>
        <p:spPr bwMode="auto">
          <a:xfrm>
            <a:off x="8667344" y="3494917"/>
            <a:ext cx="1060315" cy="1489017"/>
          </a:xfrm>
          <a:prstGeom prst="rect">
            <a:avLst/>
          </a:prstGeom>
          <a:noFill/>
          <a:ln w="9525">
            <a:solidFill>
              <a:schemeClr val="bg1">
                <a:lumMod val="50000"/>
              </a:schemeClr>
            </a:solidFill>
            <a:miter lim="800000"/>
            <a:headEnd/>
            <a:tailEnd/>
          </a:ln>
        </p:spPr>
      </p:pic>
      <p:sp>
        <p:nvSpPr>
          <p:cNvPr id="25" name="Rektangel 24"/>
          <p:cNvSpPr/>
          <p:nvPr/>
        </p:nvSpPr>
        <p:spPr>
          <a:xfrm>
            <a:off x="5347376" y="5144725"/>
            <a:ext cx="4169112" cy="923330"/>
          </a:xfrm>
          <a:prstGeom prst="rect">
            <a:avLst/>
          </a:prstGeom>
        </p:spPr>
        <p:txBody>
          <a:bodyPr wrap="square">
            <a:spAutoFit/>
          </a:bodyPr>
          <a:lstStyle/>
          <a:p>
            <a:pPr marL="361950" indent="-361950">
              <a:buFont typeface="Arial" pitchFamily="34" charset="0"/>
              <a:buChar char="•"/>
            </a:pPr>
            <a:r>
              <a:rPr lang="en-US" dirty="0" smtClean="0">
                <a:latin typeface="Adobe Gothic Std B" pitchFamily="34" charset="-128"/>
                <a:ea typeface="Adobe Gothic Std B" pitchFamily="34" charset="-128"/>
              </a:rPr>
              <a:t>Parliamentary White Paper 2003</a:t>
            </a:r>
            <a:endParaRPr lang="en-US" i="1" dirty="0" smtClean="0">
              <a:latin typeface="Adobe Gothic Std B" pitchFamily="34" charset="-128"/>
              <a:ea typeface="Adobe Gothic Std B" pitchFamily="34" charset="-128"/>
            </a:endParaRPr>
          </a:p>
          <a:p>
            <a:pPr marL="361950" indent="-361950">
              <a:buFont typeface="Arial" pitchFamily="34" charset="0"/>
              <a:buChar char="•"/>
            </a:pPr>
            <a:r>
              <a:rPr lang="en-US" dirty="0" smtClean="0">
                <a:latin typeface="Adobe Gothic Std B" pitchFamily="34" charset="-128"/>
                <a:ea typeface="Adobe Gothic Std B" pitchFamily="34" charset="-128"/>
              </a:rPr>
              <a:t>Strategy for electronic content</a:t>
            </a:r>
          </a:p>
          <a:p>
            <a:pPr marL="361950" indent="-361950">
              <a:buFont typeface="Arial" pitchFamily="34" charset="0"/>
              <a:buChar char="•"/>
            </a:pPr>
            <a:r>
              <a:rPr lang="en-US" i="1" dirty="0" err="1" smtClean="0">
                <a:latin typeface="Adobe Gothic Std B" pitchFamily="34" charset="-128"/>
                <a:ea typeface="Adobe Gothic Std B" pitchFamily="34" charset="-128"/>
              </a:rPr>
              <a:t>e</a:t>
            </a:r>
            <a:r>
              <a:rPr lang="en-US" dirty="0" err="1" smtClean="0">
                <a:latin typeface="Adobe Gothic Std B" pitchFamily="34" charset="-128"/>
                <a:ea typeface="Adobe Gothic Std B" pitchFamily="34" charset="-128"/>
              </a:rPr>
              <a:t>Norge</a:t>
            </a:r>
            <a:r>
              <a:rPr lang="en-US" dirty="0" smtClean="0">
                <a:latin typeface="Adobe Gothic Std B" pitchFamily="34" charset="-128"/>
                <a:ea typeface="Adobe Gothic Std B" pitchFamily="34" charset="-128"/>
              </a:rPr>
              <a:t> 2005 and 2009 plan</a:t>
            </a:r>
          </a:p>
        </p:txBody>
      </p:sp>
    </p:spTree>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 name="Title 1"/>
          <p:cNvSpPr>
            <a:spLocks noGrp="1"/>
          </p:cNvSpPr>
          <p:nvPr>
            <p:ph type="title"/>
          </p:nvPr>
        </p:nvSpPr>
        <p:spPr>
          <a:xfrm>
            <a:off x="710120" y="457200"/>
            <a:ext cx="6517994" cy="977054"/>
          </a:xfrm>
        </p:spPr>
        <p:txBody>
          <a:bodyPr/>
          <a:lstStyle/>
          <a:p>
            <a:pPr algn="l" eaLnBrk="1" hangingPunct="1"/>
            <a:r>
              <a:rPr lang="en-GB" sz="3600" b="1" dirty="0" smtClean="0">
                <a:latin typeface="Adobe Gothic Std B" pitchFamily="34" charset="-128"/>
                <a:ea typeface="Adobe Gothic Std B" pitchFamily="34" charset="-128"/>
                <a:cs typeface="Calibri" pitchFamily="34" charset="0"/>
              </a:rPr>
              <a:t>Norway digital and INSPIRE compliant</a:t>
            </a:r>
            <a:endParaRPr lang="en-GB" sz="5400" b="1" dirty="0" smtClean="0">
              <a:latin typeface="Adobe Gothic Std B" pitchFamily="34" charset="-128"/>
              <a:ea typeface="Adobe Gothic Std B" pitchFamily="34" charset="-128"/>
              <a:cs typeface="Calibri" pitchFamily="34" charset="0"/>
            </a:endParaRPr>
          </a:p>
        </p:txBody>
      </p:sp>
      <p:pic>
        <p:nvPicPr>
          <p:cNvPr id="4098" name="Picture 2" descr="StandardiseringHode"/>
          <p:cNvPicPr>
            <a:picLocks noChangeAspect="1" noChangeArrowheads="1"/>
          </p:cNvPicPr>
          <p:nvPr/>
        </p:nvPicPr>
        <p:blipFill>
          <a:blip r:embed="rId5"/>
          <a:srcRect/>
          <a:stretch>
            <a:fillRect/>
          </a:stretch>
        </p:blipFill>
        <p:spPr bwMode="auto">
          <a:xfrm>
            <a:off x="797670" y="1800156"/>
            <a:ext cx="4248161" cy="2392467"/>
          </a:xfrm>
          <a:prstGeom prst="rect">
            <a:avLst/>
          </a:prstGeom>
          <a:noFill/>
        </p:spPr>
      </p:pic>
      <p:sp>
        <p:nvSpPr>
          <p:cNvPr id="17" name="Rectangle 3"/>
          <p:cNvSpPr txBox="1">
            <a:spLocks noChangeArrowheads="1"/>
          </p:cNvSpPr>
          <p:nvPr/>
        </p:nvSpPr>
        <p:spPr bwMode="auto">
          <a:xfrm>
            <a:off x="710119" y="4272876"/>
            <a:ext cx="3667394" cy="1028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Adobe Gothic Std B" pitchFamily="34" charset="-128"/>
                <a:ea typeface="Adobe Gothic Std B" pitchFamily="34" charset="-128"/>
                <a:cs typeface="+mj-cs"/>
              </a:rPr>
              <a:t>The Norwegian national standard on geographic information - SOSI</a:t>
            </a:r>
          </a:p>
        </p:txBody>
      </p:sp>
      <p:pic>
        <p:nvPicPr>
          <p:cNvPr id="18" name="Picture 7"/>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5586603" y="1949820"/>
            <a:ext cx="3793449" cy="4013235"/>
          </a:xfrm>
          <a:prstGeom prst="rect">
            <a:avLst/>
          </a:prstGeom>
          <a:noFill/>
          <a:ln w="12700">
            <a:noFill/>
            <a:miter lim="800000"/>
            <a:headEnd/>
            <a:tailEnd/>
          </a:ln>
        </p:spPr>
      </p:pic>
    </p:spTree>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6" name="TekstSylinder 295"/>
          <p:cNvSpPr txBox="1"/>
          <p:nvPr/>
        </p:nvSpPr>
        <p:spPr>
          <a:xfrm>
            <a:off x="738655" y="618265"/>
            <a:ext cx="2569934" cy="646331"/>
          </a:xfrm>
          <a:prstGeom prst="rect">
            <a:avLst/>
          </a:prstGeom>
          <a:noFill/>
        </p:spPr>
        <p:txBody>
          <a:bodyPr wrap="none">
            <a:spAutoFit/>
          </a:bodyPr>
          <a:lstStyle/>
          <a:p>
            <a:pPr>
              <a:defRPr/>
            </a:pPr>
            <a:r>
              <a:rPr lang="en-GB" sz="3600" b="1" dirty="0" smtClean="0">
                <a:latin typeface="Adobe Gothic Std B" pitchFamily="34" charset="-128"/>
                <a:ea typeface="Adobe Gothic Std B" pitchFamily="34" charset="-128"/>
                <a:cs typeface="Verdana" pitchFamily="34" charset="0"/>
              </a:rPr>
              <a:t>Technology</a:t>
            </a:r>
            <a:endParaRPr lang="en-GB" sz="3600" b="1" dirty="0">
              <a:latin typeface="Adobe Gothic Std B" pitchFamily="34" charset="-128"/>
              <a:ea typeface="Adobe Gothic Std B" pitchFamily="34" charset="-128"/>
              <a:cs typeface="Verdana" pitchFamily="34" charset="0"/>
            </a:endParaRPr>
          </a:p>
        </p:txBody>
      </p:sp>
      <p:pic>
        <p:nvPicPr>
          <p:cNvPr id="298" name="Picture 3"/>
          <p:cNvPicPr>
            <a:picLocks noChangeAspect="1" noChangeArrowheads="1"/>
          </p:cNvPicPr>
          <p:nvPr/>
        </p:nvPicPr>
        <p:blipFill>
          <a:blip r:embed="rId5">
            <a:clrChange>
              <a:clrFrom>
                <a:srgbClr val="FEFEFE"/>
              </a:clrFrom>
              <a:clrTo>
                <a:srgbClr val="FEFEFE">
                  <a:alpha val="0"/>
                </a:srgbClr>
              </a:clrTo>
            </a:clrChange>
            <a:lum bright="8000"/>
          </a:blip>
          <a:srcRect/>
          <a:stretch>
            <a:fillRect/>
          </a:stretch>
        </p:blipFill>
        <p:spPr bwMode="auto">
          <a:xfrm>
            <a:off x="738655" y="865761"/>
            <a:ext cx="8596042" cy="5652193"/>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 name="TekstSylinder 9"/>
          <p:cNvSpPr txBox="1"/>
          <p:nvPr/>
        </p:nvSpPr>
        <p:spPr>
          <a:xfrm>
            <a:off x="474847" y="443167"/>
            <a:ext cx="6500497" cy="646331"/>
          </a:xfrm>
          <a:prstGeom prst="rect">
            <a:avLst/>
          </a:prstGeom>
          <a:noFill/>
        </p:spPr>
        <p:txBody>
          <a:bodyPr wrap="none">
            <a:spAutoFit/>
          </a:bodyPr>
          <a:lstStyle/>
          <a:p>
            <a:pPr>
              <a:defRPr/>
            </a:pPr>
            <a:r>
              <a:rPr lang="en-GB" sz="3600" b="1" dirty="0" smtClean="0">
                <a:latin typeface="Adobe Gothic Std B" pitchFamily="34" charset="-128"/>
                <a:ea typeface="Adobe Gothic Std B" pitchFamily="34" charset="-128"/>
                <a:cs typeface="Verdana" pitchFamily="34" charset="0"/>
              </a:rPr>
              <a:t>Technology - Design methods</a:t>
            </a:r>
            <a:endParaRPr lang="en-GB" sz="3600" b="1" dirty="0">
              <a:latin typeface="Adobe Gothic Std B" pitchFamily="34" charset="-128"/>
              <a:ea typeface="Adobe Gothic Std B" pitchFamily="34" charset="-128"/>
              <a:cs typeface="Verdana" pitchFamily="34" charset="0"/>
            </a:endParaRPr>
          </a:p>
        </p:txBody>
      </p:sp>
      <p:grpSp>
        <p:nvGrpSpPr>
          <p:cNvPr id="18" name="Gruppe 17"/>
          <p:cNvGrpSpPr/>
          <p:nvPr/>
        </p:nvGrpSpPr>
        <p:grpSpPr>
          <a:xfrm>
            <a:off x="-9728" y="1420125"/>
            <a:ext cx="3522187" cy="4085730"/>
            <a:chOff x="-9728" y="1420125"/>
            <a:chExt cx="3522187" cy="4085730"/>
          </a:xfrm>
        </p:grpSpPr>
        <p:pic>
          <p:nvPicPr>
            <p:cNvPr id="12290" name="Picture 2" descr="http://ars.els-cdn.com/content/image/1-s2.0-S0098300405000476-gr3.jpg"/>
            <p:cNvPicPr>
              <a:picLocks noChangeAspect="1" noChangeArrowheads="1"/>
            </p:cNvPicPr>
            <p:nvPr/>
          </p:nvPicPr>
          <p:blipFill>
            <a:blip r:embed="rId5"/>
            <a:srcRect/>
            <a:stretch>
              <a:fillRect/>
            </a:stretch>
          </p:blipFill>
          <p:spPr bwMode="auto">
            <a:xfrm>
              <a:off x="-9728" y="2374232"/>
              <a:ext cx="3522187" cy="3131623"/>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TekstSylinder 12"/>
            <p:cNvSpPr txBox="1"/>
            <p:nvPr/>
          </p:nvSpPr>
          <p:spPr>
            <a:xfrm>
              <a:off x="474847" y="1420125"/>
              <a:ext cx="2773516" cy="954107"/>
            </a:xfrm>
            <a:prstGeom prst="rect">
              <a:avLst/>
            </a:prstGeom>
            <a:solidFill>
              <a:schemeClr val="bg1">
                <a:alpha val="50000"/>
              </a:schemeClr>
            </a:solidFill>
          </p:spPr>
          <p:txBody>
            <a:bodyPr wrap="none">
              <a:spAutoFit/>
            </a:bodyPr>
            <a:lstStyle/>
            <a:p>
              <a:pPr>
                <a:defRPr/>
              </a:pPr>
              <a:r>
                <a:rPr lang="en-GB" sz="2400" dirty="0" smtClean="0">
                  <a:latin typeface="Adobe Gothic Std B" pitchFamily="34" charset="-128"/>
                  <a:ea typeface="Adobe Gothic Std B" pitchFamily="34" charset="-128"/>
                </a:rPr>
                <a:t>Conceptual model</a:t>
              </a:r>
            </a:p>
            <a:p>
              <a:pPr>
                <a:defRPr/>
              </a:pPr>
              <a:r>
                <a:rPr lang="en-GB" sz="1600" dirty="0" smtClean="0">
                  <a:latin typeface="Adobe Gothic Std B" pitchFamily="34" charset="-128"/>
                  <a:ea typeface="Adobe Gothic Std B" pitchFamily="34" charset="-128"/>
                </a:rPr>
                <a:t>SOSI standard UML models </a:t>
              </a:r>
              <a:br>
                <a:rPr lang="en-GB" sz="1600" dirty="0" smtClean="0">
                  <a:latin typeface="Adobe Gothic Std B" pitchFamily="34" charset="-128"/>
                  <a:ea typeface="Adobe Gothic Std B" pitchFamily="34" charset="-128"/>
                </a:rPr>
              </a:br>
              <a:r>
                <a:rPr lang="en-GB" sz="1600" dirty="0" smtClean="0">
                  <a:solidFill>
                    <a:schemeClr val="accent3">
                      <a:lumMod val="50000"/>
                    </a:schemeClr>
                  </a:solidFill>
                  <a:latin typeface="Adobe Gothic Std B" pitchFamily="34" charset="-128"/>
                  <a:ea typeface="Adobe Gothic Std B" pitchFamily="34" charset="-128"/>
                </a:rPr>
                <a:t>(in Enterprise Architect)</a:t>
              </a:r>
              <a:r>
                <a:rPr lang="en-GB" sz="1600" dirty="0" smtClean="0">
                  <a:latin typeface="Adobe Gothic Std B" pitchFamily="34" charset="-128"/>
                  <a:ea typeface="Adobe Gothic Std B" pitchFamily="34" charset="-128"/>
                </a:rPr>
                <a:t>  </a:t>
              </a:r>
              <a:endParaRPr lang="en-GB" sz="1600" dirty="0">
                <a:latin typeface="Adobe Gothic Std B" pitchFamily="34" charset="-128"/>
                <a:ea typeface="Adobe Gothic Std B" pitchFamily="34" charset="-128"/>
              </a:endParaRPr>
            </a:p>
          </p:txBody>
        </p:sp>
      </p:grpSp>
      <p:grpSp>
        <p:nvGrpSpPr>
          <p:cNvPr id="21" name="Gruppe 20"/>
          <p:cNvGrpSpPr/>
          <p:nvPr/>
        </p:nvGrpSpPr>
        <p:grpSpPr>
          <a:xfrm>
            <a:off x="3191043" y="1420125"/>
            <a:ext cx="3570285" cy="3906857"/>
            <a:chOff x="3191043" y="1420125"/>
            <a:chExt cx="3570285" cy="3906857"/>
          </a:xfrm>
        </p:grpSpPr>
        <p:sp>
          <p:nvSpPr>
            <p:cNvPr id="14" name="TekstSylinder 13"/>
            <p:cNvSpPr txBox="1"/>
            <p:nvPr/>
          </p:nvSpPr>
          <p:spPr>
            <a:xfrm>
              <a:off x="3890411" y="1420125"/>
              <a:ext cx="2332720" cy="954107"/>
            </a:xfrm>
            <a:prstGeom prst="rect">
              <a:avLst/>
            </a:prstGeom>
            <a:solidFill>
              <a:schemeClr val="bg1">
                <a:alpha val="50000"/>
              </a:schemeClr>
            </a:solidFill>
          </p:spPr>
          <p:txBody>
            <a:bodyPr wrap="square">
              <a:spAutoFit/>
            </a:bodyPr>
            <a:lstStyle/>
            <a:p>
              <a:pPr>
                <a:defRPr/>
              </a:pPr>
              <a:r>
                <a:rPr lang="en-GB" sz="2400" dirty="0">
                  <a:latin typeface="Adobe Gothic Std B" pitchFamily="34" charset="-128"/>
                  <a:ea typeface="Adobe Gothic Std B" pitchFamily="34" charset="-128"/>
                </a:rPr>
                <a:t>Logical </a:t>
              </a:r>
              <a:r>
                <a:rPr lang="en-GB" sz="2400" dirty="0" smtClean="0">
                  <a:latin typeface="Adobe Gothic Std B" pitchFamily="34" charset="-128"/>
                  <a:ea typeface="Adobe Gothic Std B" pitchFamily="34" charset="-128"/>
                </a:rPr>
                <a:t>model</a:t>
              </a:r>
            </a:p>
            <a:p>
              <a:pPr>
                <a:defRPr/>
              </a:pPr>
              <a:r>
                <a:rPr lang="en-GB" sz="1600" dirty="0" smtClean="0">
                  <a:latin typeface="Adobe Gothic Std B" pitchFamily="34" charset="-128"/>
                  <a:ea typeface="Adobe Gothic Std B" pitchFamily="34" charset="-128"/>
                </a:rPr>
                <a:t>System dependent</a:t>
              </a:r>
            </a:p>
            <a:p>
              <a:pPr>
                <a:defRPr/>
              </a:pPr>
              <a:r>
                <a:rPr lang="en-GB" sz="1600" dirty="0" smtClean="0">
                  <a:solidFill>
                    <a:schemeClr val="accent3">
                      <a:lumMod val="50000"/>
                    </a:schemeClr>
                  </a:solidFill>
                  <a:latin typeface="Adobe Gothic Std B" pitchFamily="34" charset="-128"/>
                  <a:ea typeface="Adobe Gothic Std B" pitchFamily="34" charset="-128"/>
                </a:rPr>
                <a:t>(ESRI model tools) </a:t>
              </a:r>
              <a:r>
                <a:rPr lang="en-GB" sz="1600" dirty="0" smtClean="0">
                  <a:latin typeface="Adobe Gothic Std B" pitchFamily="34" charset="-128"/>
                  <a:ea typeface="Adobe Gothic Std B" pitchFamily="34" charset="-128"/>
                </a:rPr>
                <a:t> </a:t>
              </a:r>
              <a:endParaRPr lang="en-GB" sz="1600" dirty="0">
                <a:latin typeface="Adobe Gothic Std B" pitchFamily="34" charset="-128"/>
                <a:ea typeface="Adobe Gothic Std B" pitchFamily="34" charset="-128"/>
              </a:endParaRPr>
            </a:p>
          </p:txBody>
        </p:sp>
        <p:pic>
          <p:nvPicPr>
            <p:cNvPr id="12291" name="Picture 3"/>
            <p:cNvPicPr>
              <a:picLocks noChangeAspect="1" noChangeArrowheads="1"/>
            </p:cNvPicPr>
            <p:nvPr/>
          </p:nvPicPr>
          <p:blipFill>
            <a:blip r:embed="rId6"/>
            <a:srcRect r="22529"/>
            <a:stretch>
              <a:fillRect/>
            </a:stretch>
          </p:blipFill>
          <p:spPr bwMode="auto">
            <a:xfrm>
              <a:off x="3191043" y="2374232"/>
              <a:ext cx="3570285" cy="295275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22" name="Gruppe 21"/>
          <p:cNvGrpSpPr/>
          <p:nvPr/>
        </p:nvGrpSpPr>
        <p:grpSpPr>
          <a:xfrm>
            <a:off x="6443115" y="1420125"/>
            <a:ext cx="3462885" cy="3971458"/>
            <a:chOff x="6443115" y="1420125"/>
            <a:chExt cx="3462885" cy="3971458"/>
          </a:xfrm>
        </p:grpSpPr>
        <p:pic>
          <p:nvPicPr>
            <p:cNvPr id="12293" name="Picture 5" descr="http://docs.oracle.com/cd/E13167_01/aldsp/docs25/datasrvc/wwimages/big_model.gif"/>
            <p:cNvPicPr>
              <a:picLocks noChangeAspect="1" noChangeArrowheads="1"/>
            </p:cNvPicPr>
            <p:nvPr/>
          </p:nvPicPr>
          <p:blipFill>
            <a:blip r:embed="rId7"/>
            <a:srcRect l="19882"/>
            <a:stretch>
              <a:fillRect/>
            </a:stretch>
          </p:blipFill>
          <p:spPr bwMode="auto">
            <a:xfrm>
              <a:off x="6443115" y="2374232"/>
              <a:ext cx="3462885" cy="3017351"/>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TekstSylinder 14"/>
            <p:cNvSpPr txBox="1"/>
            <p:nvPr/>
          </p:nvSpPr>
          <p:spPr>
            <a:xfrm>
              <a:off x="7193010" y="1420125"/>
              <a:ext cx="2379177" cy="954107"/>
            </a:xfrm>
            <a:prstGeom prst="rect">
              <a:avLst/>
            </a:prstGeom>
            <a:solidFill>
              <a:schemeClr val="bg1">
                <a:alpha val="50000"/>
              </a:schemeClr>
            </a:solidFill>
          </p:spPr>
          <p:txBody>
            <a:bodyPr wrap="none">
              <a:spAutoFit/>
            </a:bodyPr>
            <a:lstStyle/>
            <a:p>
              <a:pPr>
                <a:defRPr/>
              </a:pPr>
              <a:r>
                <a:rPr lang="en-GB" sz="2400" dirty="0">
                  <a:latin typeface="Adobe Gothic Std B" pitchFamily="34" charset="-128"/>
                  <a:ea typeface="Adobe Gothic Std B" pitchFamily="34" charset="-128"/>
                </a:rPr>
                <a:t>Physical model </a:t>
              </a:r>
              <a:endParaRPr lang="en-GB" sz="2400" dirty="0" smtClean="0">
                <a:latin typeface="Adobe Gothic Std B" pitchFamily="34" charset="-128"/>
                <a:ea typeface="Adobe Gothic Std B" pitchFamily="34" charset="-128"/>
              </a:endParaRPr>
            </a:p>
            <a:p>
              <a:pPr>
                <a:defRPr/>
              </a:pPr>
              <a:r>
                <a:rPr lang="nb-NO" sz="1600" dirty="0" smtClean="0">
                  <a:latin typeface="Adobe Gothic Std B" pitchFamily="34" charset="-128"/>
                  <a:ea typeface="Adobe Gothic Std B" pitchFamily="34" charset="-128"/>
                </a:rPr>
                <a:t>System independent</a:t>
              </a:r>
            </a:p>
            <a:p>
              <a:pPr>
                <a:defRPr/>
              </a:pPr>
              <a:r>
                <a:rPr lang="nb-NO" sz="1600" dirty="0" smtClean="0">
                  <a:solidFill>
                    <a:schemeClr val="accent3">
                      <a:lumMod val="50000"/>
                    </a:schemeClr>
                  </a:solidFill>
                  <a:latin typeface="Adobe Gothic Std B" pitchFamily="34" charset="-128"/>
                  <a:ea typeface="Adobe Gothic Std B" pitchFamily="34" charset="-128"/>
                </a:rPr>
                <a:t>(Oracle database) </a:t>
              </a:r>
            </a:p>
          </p:txBody>
        </p:sp>
      </p:grpSp>
    </p:spTree>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01" name="Sylinder 600"/>
          <p:cNvSpPr/>
          <p:nvPr/>
        </p:nvSpPr>
        <p:spPr>
          <a:xfrm>
            <a:off x="5214025" y="1229632"/>
            <a:ext cx="4441430" cy="5326812"/>
          </a:xfrm>
          <a:prstGeom prst="can">
            <a:avLst>
              <a:gd name="adj" fmla="val 15207"/>
            </a:avLst>
          </a:prstGeom>
          <a:solidFill>
            <a:srgbClr val="FFFF9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10" name="TekstSylinder 9"/>
          <p:cNvSpPr txBox="1"/>
          <p:nvPr/>
        </p:nvSpPr>
        <p:spPr>
          <a:xfrm>
            <a:off x="619125" y="492284"/>
            <a:ext cx="5137945" cy="1200329"/>
          </a:xfrm>
          <a:prstGeom prst="rect">
            <a:avLst/>
          </a:prstGeom>
          <a:noFill/>
        </p:spPr>
        <p:txBody>
          <a:bodyPr wrap="none">
            <a:spAutoFit/>
          </a:bodyPr>
          <a:lstStyle/>
          <a:p>
            <a:pPr>
              <a:defRPr/>
            </a:pPr>
            <a:r>
              <a:rPr lang="en-GB" sz="3600" b="1" dirty="0" smtClean="0">
                <a:latin typeface="Adobe Gothic Std B" pitchFamily="34" charset="-128"/>
                <a:ea typeface="Adobe Gothic Std B" pitchFamily="34" charset="-128"/>
                <a:cs typeface="Verdana" pitchFamily="34" charset="0"/>
              </a:rPr>
              <a:t>Technology - Database </a:t>
            </a:r>
            <a:br>
              <a:rPr lang="en-GB" sz="3600" b="1" dirty="0" smtClean="0">
                <a:latin typeface="Adobe Gothic Std B" pitchFamily="34" charset="-128"/>
                <a:ea typeface="Adobe Gothic Std B" pitchFamily="34" charset="-128"/>
                <a:cs typeface="Verdana" pitchFamily="34" charset="0"/>
              </a:rPr>
            </a:br>
            <a:r>
              <a:rPr lang="en-GB" sz="3600" b="1" dirty="0" smtClean="0">
                <a:latin typeface="Adobe Gothic Std B" pitchFamily="34" charset="-128"/>
                <a:ea typeface="Adobe Gothic Std B" pitchFamily="34" charset="-128"/>
                <a:cs typeface="Verdana" pitchFamily="34" charset="0"/>
              </a:rPr>
              <a:t>management system</a:t>
            </a:r>
            <a:endParaRPr lang="en-GB" sz="3600" b="1" dirty="0">
              <a:latin typeface="Adobe Gothic Std B" pitchFamily="34" charset="-128"/>
              <a:ea typeface="Adobe Gothic Std B" pitchFamily="34" charset="-128"/>
              <a:cs typeface="Verdana" pitchFamily="34" charset="0"/>
            </a:endParaRPr>
          </a:p>
        </p:txBody>
      </p:sp>
      <p:sp>
        <p:nvSpPr>
          <p:cNvPr id="12" name="Text Box 864"/>
          <p:cNvSpPr txBox="1">
            <a:spLocks noChangeArrowheads="1"/>
          </p:cNvSpPr>
          <p:nvPr/>
        </p:nvSpPr>
        <p:spPr bwMode="auto">
          <a:xfrm>
            <a:off x="462767" y="2195170"/>
            <a:ext cx="4420517" cy="2308324"/>
          </a:xfrm>
          <a:prstGeom prst="rect">
            <a:avLst/>
          </a:prstGeom>
          <a:noFill/>
          <a:ln w="9525">
            <a:noFill/>
            <a:miter lim="800000"/>
            <a:headEnd/>
            <a:tailEnd/>
          </a:ln>
        </p:spPr>
        <p:txBody>
          <a:bodyPr wrap="square">
            <a:spAutoFit/>
          </a:bodyPr>
          <a:lstStyle/>
          <a:p>
            <a:pPr defTabSz="762000">
              <a:buFontTx/>
              <a:buChar char="•"/>
              <a:defRPr/>
            </a:pPr>
            <a:r>
              <a:rPr lang="en-GB" dirty="0">
                <a:effectLst/>
                <a:latin typeface="Adobe Gothic Std B" pitchFamily="34" charset="-128"/>
                <a:ea typeface="Adobe Gothic Std B" pitchFamily="34" charset="-128"/>
              </a:rPr>
              <a:t>  State of the art software</a:t>
            </a:r>
          </a:p>
          <a:p>
            <a:pPr defTabSz="762000">
              <a:defRPr/>
            </a:pPr>
            <a:endParaRPr lang="en-GB" dirty="0">
              <a:effectLst/>
              <a:latin typeface="Adobe Gothic Std B" pitchFamily="34" charset="-128"/>
              <a:ea typeface="Adobe Gothic Std B" pitchFamily="34" charset="-128"/>
            </a:endParaRPr>
          </a:p>
          <a:p>
            <a:pPr defTabSz="762000">
              <a:buFontTx/>
              <a:buChar char="•"/>
              <a:defRPr/>
            </a:pPr>
            <a:r>
              <a:rPr lang="en-GB" dirty="0">
                <a:effectLst/>
                <a:latin typeface="Adobe Gothic Std B" pitchFamily="34" charset="-128"/>
                <a:ea typeface="Adobe Gothic Std B" pitchFamily="34" charset="-128"/>
              </a:rPr>
              <a:t>  Standard interfaces</a:t>
            </a:r>
          </a:p>
          <a:p>
            <a:pPr defTabSz="762000">
              <a:buFontTx/>
              <a:buChar char="•"/>
              <a:defRPr/>
            </a:pPr>
            <a:endParaRPr lang="en-GB" dirty="0">
              <a:effectLst/>
              <a:latin typeface="Adobe Gothic Std B" pitchFamily="34" charset="-128"/>
              <a:ea typeface="Adobe Gothic Std B" pitchFamily="34" charset="-128"/>
            </a:endParaRPr>
          </a:p>
          <a:p>
            <a:pPr defTabSz="762000">
              <a:buFontTx/>
              <a:buChar char="•"/>
              <a:defRPr/>
            </a:pPr>
            <a:r>
              <a:rPr lang="en-GB" dirty="0">
                <a:effectLst/>
                <a:latin typeface="Adobe Gothic Std B" pitchFamily="34" charset="-128"/>
                <a:ea typeface="Adobe Gothic Std B" pitchFamily="34" charset="-128"/>
              </a:rPr>
              <a:t>  Standard Feature </a:t>
            </a:r>
            <a:r>
              <a:rPr lang="en-GB" dirty="0" smtClean="0">
                <a:effectLst/>
                <a:latin typeface="Adobe Gothic Std B" pitchFamily="34" charset="-128"/>
                <a:ea typeface="Adobe Gothic Std B" pitchFamily="34" charset="-128"/>
              </a:rPr>
              <a:t>Catalogues</a:t>
            </a:r>
            <a:endParaRPr lang="en-GB" dirty="0">
              <a:effectLst/>
              <a:latin typeface="Adobe Gothic Std B" pitchFamily="34" charset="-128"/>
              <a:ea typeface="Adobe Gothic Std B" pitchFamily="34" charset="-128"/>
            </a:endParaRPr>
          </a:p>
          <a:p>
            <a:pPr defTabSz="762000">
              <a:defRPr/>
            </a:pPr>
            <a:endParaRPr lang="en-GB" dirty="0">
              <a:effectLst/>
              <a:latin typeface="Adobe Gothic Std B" pitchFamily="34" charset="-128"/>
              <a:ea typeface="Adobe Gothic Std B" pitchFamily="34" charset="-128"/>
            </a:endParaRPr>
          </a:p>
          <a:p>
            <a:pPr defTabSz="762000">
              <a:buFontTx/>
              <a:buChar char="•"/>
              <a:defRPr/>
            </a:pPr>
            <a:r>
              <a:rPr lang="en-GB" dirty="0">
                <a:effectLst/>
                <a:latin typeface="Adobe Gothic Std B" pitchFamily="34" charset="-128"/>
                <a:ea typeface="Adobe Gothic Std B" pitchFamily="34" charset="-128"/>
              </a:rPr>
              <a:t>  Standardised Metadata</a:t>
            </a:r>
          </a:p>
          <a:p>
            <a:pPr defTabSz="762000">
              <a:buFontTx/>
              <a:buChar char="•"/>
              <a:defRPr/>
            </a:pPr>
            <a:endParaRPr lang="en-GB" dirty="0">
              <a:effectLst/>
              <a:latin typeface="Adobe Gothic Std B" pitchFamily="34" charset="-128"/>
              <a:ea typeface="Adobe Gothic Std B" pitchFamily="34" charset="-128"/>
            </a:endParaRPr>
          </a:p>
        </p:txBody>
      </p:sp>
      <p:sp>
        <p:nvSpPr>
          <p:cNvPr id="587" name="AutoShape 16"/>
          <p:cNvSpPr>
            <a:spLocks noChangeArrowheads="1"/>
          </p:cNvSpPr>
          <p:nvPr/>
        </p:nvSpPr>
        <p:spPr bwMode="auto">
          <a:xfrm>
            <a:off x="5937957" y="2423501"/>
            <a:ext cx="1064601" cy="979598"/>
          </a:xfrm>
          <a:prstGeom prst="flowChartMagneticDisk">
            <a:avLst/>
          </a:prstGeom>
          <a:solidFill>
            <a:schemeClr val="accent3">
              <a:lumMod val="20000"/>
              <a:lumOff val="80000"/>
            </a:schemeClr>
          </a:solidFill>
          <a:ln w="9525">
            <a:solidFill>
              <a:schemeClr val="tx1"/>
            </a:solidFill>
            <a:round/>
            <a:headEnd/>
            <a:tailEnd/>
          </a:ln>
        </p:spPr>
        <p:txBody>
          <a:bodyPr wrap="none" anchor="ctr"/>
          <a:lstStyle/>
          <a:p>
            <a:pPr algn="ctr"/>
            <a:r>
              <a:rPr lang="en-GB" sz="1400" dirty="0" err="1" smtClean="0">
                <a:effectLst/>
                <a:latin typeface="Adobe Gothic Std B" pitchFamily="34" charset="-128"/>
                <a:ea typeface="Adobe Gothic Std B" pitchFamily="34" charset="-128"/>
              </a:rPr>
              <a:t>Paleo</a:t>
            </a:r>
            <a:endParaRPr lang="en-GB" sz="1400" dirty="0" smtClean="0">
              <a:effectLst/>
              <a:latin typeface="Adobe Gothic Std B" pitchFamily="34" charset="-128"/>
              <a:ea typeface="Adobe Gothic Std B" pitchFamily="34" charset="-128"/>
            </a:endParaRPr>
          </a:p>
          <a:p>
            <a:pPr algn="ctr"/>
            <a:r>
              <a:rPr lang="en-GB" sz="1400" dirty="0" smtClean="0">
                <a:effectLst/>
                <a:latin typeface="Adobe Gothic Std B" pitchFamily="34" charset="-128"/>
                <a:ea typeface="Adobe Gothic Std B" pitchFamily="34" charset="-128"/>
              </a:rPr>
              <a:t>climate</a:t>
            </a:r>
            <a:endParaRPr lang="en-GB" sz="1400" dirty="0">
              <a:effectLst/>
              <a:latin typeface="Adobe Gothic Std B" pitchFamily="34" charset="-128"/>
              <a:ea typeface="Adobe Gothic Std B" pitchFamily="34" charset="-128"/>
            </a:endParaRPr>
          </a:p>
        </p:txBody>
      </p:sp>
      <p:sp>
        <p:nvSpPr>
          <p:cNvPr id="588" name="AutoShape 17"/>
          <p:cNvSpPr>
            <a:spLocks noChangeArrowheads="1"/>
          </p:cNvSpPr>
          <p:nvPr/>
        </p:nvSpPr>
        <p:spPr bwMode="auto">
          <a:xfrm>
            <a:off x="6868533" y="2486406"/>
            <a:ext cx="1064601" cy="979598"/>
          </a:xfrm>
          <a:prstGeom prst="flowChartMagneticDisk">
            <a:avLst/>
          </a:prstGeom>
          <a:solidFill>
            <a:schemeClr val="accent3">
              <a:lumMod val="20000"/>
              <a:lumOff val="80000"/>
            </a:schemeClr>
          </a:solidFill>
          <a:ln w="9525">
            <a:solidFill>
              <a:schemeClr val="tx1"/>
            </a:solidFill>
            <a:round/>
            <a:headEnd/>
            <a:tailEnd/>
          </a:ln>
        </p:spPr>
        <p:txBody>
          <a:bodyPr wrap="none" anchor="ctr"/>
          <a:lstStyle/>
          <a:p>
            <a:pPr algn="ctr"/>
            <a:r>
              <a:rPr lang="en-GB" sz="1400" smtClean="0">
                <a:effectLst/>
                <a:latin typeface="Adobe Gothic Std B" pitchFamily="34" charset="-128"/>
                <a:ea typeface="Adobe Gothic Std B" pitchFamily="34" charset="-128"/>
              </a:rPr>
              <a:t>Geophysic</a:t>
            </a:r>
            <a:endParaRPr lang="en-GB" sz="1400">
              <a:effectLst/>
              <a:latin typeface="Adobe Gothic Std B" pitchFamily="34" charset="-128"/>
              <a:ea typeface="Adobe Gothic Std B" pitchFamily="34" charset="-128"/>
            </a:endParaRPr>
          </a:p>
        </p:txBody>
      </p:sp>
      <p:sp>
        <p:nvSpPr>
          <p:cNvPr id="589" name="AutoShape 18"/>
          <p:cNvSpPr>
            <a:spLocks noChangeArrowheads="1"/>
          </p:cNvSpPr>
          <p:nvPr/>
        </p:nvSpPr>
        <p:spPr bwMode="auto">
          <a:xfrm>
            <a:off x="6194728" y="3440393"/>
            <a:ext cx="1064601" cy="979598"/>
          </a:xfrm>
          <a:prstGeom prst="flowChartMagneticDisk">
            <a:avLst/>
          </a:prstGeom>
          <a:solidFill>
            <a:schemeClr val="accent3">
              <a:lumMod val="20000"/>
              <a:lumOff val="80000"/>
            </a:schemeClr>
          </a:solidFill>
          <a:ln w="9525">
            <a:solidFill>
              <a:schemeClr val="tx1"/>
            </a:solidFill>
            <a:round/>
            <a:headEnd/>
            <a:tailEnd/>
          </a:ln>
        </p:spPr>
        <p:txBody>
          <a:bodyPr wrap="none" anchor="ctr"/>
          <a:lstStyle/>
          <a:p>
            <a:pPr algn="ctr"/>
            <a:r>
              <a:rPr lang="en-GB" sz="1400" dirty="0" smtClean="0">
                <a:effectLst/>
                <a:latin typeface="Adobe Gothic Std B" pitchFamily="34" charset="-128"/>
                <a:ea typeface="Adobe Gothic Std B" pitchFamily="34" charset="-128"/>
              </a:rPr>
              <a:t>Ground</a:t>
            </a:r>
          </a:p>
          <a:p>
            <a:pPr algn="ctr"/>
            <a:r>
              <a:rPr lang="en-GB" sz="1400" dirty="0" smtClean="0">
                <a:effectLst/>
                <a:latin typeface="Adobe Gothic Std B" pitchFamily="34" charset="-128"/>
                <a:ea typeface="Adobe Gothic Std B" pitchFamily="34" charset="-128"/>
              </a:rPr>
              <a:t>water</a:t>
            </a:r>
            <a:endParaRPr lang="en-GB" sz="1400" dirty="0">
              <a:effectLst/>
              <a:latin typeface="Adobe Gothic Std B" pitchFamily="34" charset="-128"/>
              <a:ea typeface="Adobe Gothic Std B" pitchFamily="34" charset="-128"/>
            </a:endParaRPr>
          </a:p>
        </p:txBody>
      </p:sp>
      <p:sp>
        <p:nvSpPr>
          <p:cNvPr id="590" name="AutoShape 19"/>
          <p:cNvSpPr>
            <a:spLocks noChangeArrowheads="1"/>
          </p:cNvSpPr>
          <p:nvPr/>
        </p:nvSpPr>
        <p:spPr bwMode="auto">
          <a:xfrm>
            <a:off x="7002557" y="4302649"/>
            <a:ext cx="1064601" cy="979598"/>
          </a:xfrm>
          <a:prstGeom prst="flowChartMagneticDisk">
            <a:avLst/>
          </a:prstGeom>
          <a:solidFill>
            <a:schemeClr val="accent3">
              <a:lumMod val="20000"/>
              <a:lumOff val="80000"/>
            </a:schemeClr>
          </a:solidFill>
          <a:ln w="9525">
            <a:solidFill>
              <a:schemeClr val="tx1"/>
            </a:solidFill>
            <a:round/>
            <a:headEnd/>
            <a:tailEnd/>
          </a:ln>
        </p:spPr>
        <p:txBody>
          <a:bodyPr wrap="none" anchor="ctr"/>
          <a:lstStyle/>
          <a:p>
            <a:pPr algn="ctr"/>
            <a:r>
              <a:rPr lang="en-GB" sz="1400" dirty="0" smtClean="0">
                <a:effectLst/>
                <a:latin typeface="Adobe Gothic Std B" pitchFamily="34" charset="-128"/>
                <a:ea typeface="Adobe Gothic Std B" pitchFamily="34" charset="-128"/>
              </a:rPr>
              <a:t>Marine- </a:t>
            </a:r>
          </a:p>
          <a:p>
            <a:pPr algn="ctr"/>
            <a:r>
              <a:rPr lang="en-GB" sz="1400" dirty="0" smtClean="0">
                <a:effectLst/>
                <a:latin typeface="Adobe Gothic Std B" pitchFamily="34" charset="-128"/>
                <a:ea typeface="Adobe Gothic Std B" pitchFamily="34" charset="-128"/>
              </a:rPr>
              <a:t>geology</a:t>
            </a:r>
            <a:endParaRPr lang="en-GB" sz="1400" dirty="0">
              <a:effectLst/>
              <a:latin typeface="Adobe Gothic Std B" pitchFamily="34" charset="-128"/>
              <a:ea typeface="Adobe Gothic Std B" pitchFamily="34" charset="-128"/>
            </a:endParaRPr>
          </a:p>
        </p:txBody>
      </p:sp>
      <p:sp>
        <p:nvSpPr>
          <p:cNvPr id="591" name="AutoShape 20"/>
          <p:cNvSpPr>
            <a:spLocks noChangeArrowheads="1"/>
          </p:cNvSpPr>
          <p:nvPr/>
        </p:nvSpPr>
        <p:spPr bwMode="auto">
          <a:xfrm>
            <a:off x="8238908" y="2913300"/>
            <a:ext cx="1092694" cy="1044904"/>
          </a:xfrm>
          <a:prstGeom prst="flowChartMagneticDisk">
            <a:avLst/>
          </a:prstGeom>
          <a:solidFill>
            <a:schemeClr val="accent3">
              <a:lumMod val="20000"/>
              <a:lumOff val="80000"/>
            </a:schemeClr>
          </a:solidFill>
          <a:ln w="9525">
            <a:solidFill>
              <a:schemeClr val="tx1"/>
            </a:solidFill>
            <a:round/>
            <a:headEnd/>
            <a:tailEnd/>
          </a:ln>
        </p:spPr>
        <p:txBody>
          <a:bodyPr wrap="none" anchor="ctr"/>
          <a:lstStyle/>
          <a:p>
            <a:pPr algn="ctr"/>
            <a:r>
              <a:rPr lang="en-GB" sz="1400" dirty="0" smtClean="0">
                <a:effectLst/>
                <a:latin typeface="Adobe Gothic Std B" pitchFamily="34" charset="-128"/>
                <a:ea typeface="Adobe Gothic Std B" pitchFamily="34" charset="-128"/>
              </a:rPr>
              <a:t>Landslides</a:t>
            </a:r>
            <a:endParaRPr lang="en-GB" sz="1400" dirty="0">
              <a:effectLst/>
              <a:latin typeface="Adobe Gothic Std B" pitchFamily="34" charset="-128"/>
              <a:ea typeface="Adobe Gothic Std B" pitchFamily="34" charset="-128"/>
            </a:endParaRPr>
          </a:p>
        </p:txBody>
      </p:sp>
      <p:sp>
        <p:nvSpPr>
          <p:cNvPr id="592" name="AutoShape 21"/>
          <p:cNvSpPr>
            <a:spLocks noChangeArrowheads="1"/>
          </p:cNvSpPr>
          <p:nvPr/>
        </p:nvSpPr>
        <p:spPr bwMode="auto">
          <a:xfrm>
            <a:off x="7259329" y="3416384"/>
            <a:ext cx="1064601" cy="979598"/>
          </a:xfrm>
          <a:prstGeom prst="flowChartMagneticDisk">
            <a:avLst/>
          </a:prstGeom>
          <a:solidFill>
            <a:schemeClr val="accent3">
              <a:lumMod val="20000"/>
              <a:lumOff val="80000"/>
            </a:schemeClr>
          </a:solidFill>
          <a:ln w="9525">
            <a:solidFill>
              <a:schemeClr val="tx1"/>
            </a:solidFill>
            <a:round/>
            <a:headEnd/>
            <a:tailEnd/>
          </a:ln>
        </p:spPr>
        <p:txBody>
          <a:bodyPr wrap="none" anchor="ctr"/>
          <a:lstStyle/>
          <a:p>
            <a:pPr algn="ctr"/>
            <a:r>
              <a:rPr lang="en-GB" sz="1400" smtClean="0">
                <a:effectLst/>
                <a:latin typeface="Adobe Gothic Std B" pitchFamily="34" charset="-128"/>
                <a:ea typeface="Adobe Gothic Std B" pitchFamily="34" charset="-128"/>
              </a:rPr>
              <a:t>Soil</a:t>
            </a:r>
            <a:endParaRPr lang="en-GB" sz="1400">
              <a:effectLst/>
              <a:latin typeface="Adobe Gothic Std B" pitchFamily="34" charset="-128"/>
              <a:ea typeface="Adobe Gothic Std B" pitchFamily="34" charset="-128"/>
            </a:endParaRPr>
          </a:p>
        </p:txBody>
      </p:sp>
      <p:sp>
        <p:nvSpPr>
          <p:cNvPr id="593" name="AutoShape 22"/>
          <p:cNvSpPr>
            <a:spLocks noChangeArrowheads="1"/>
          </p:cNvSpPr>
          <p:nvPr/>
        </p:nvSpPr>
        <p:spPr bwMode="auto">
          <a:xfrm>
            <a:off x="8459956" y="3957249"/>
            <a:ext cx="1064601" cy="979598"/>
          </a:xfrm>
          <a:prstGeom prst="flowChartMagneticDisk">
            <a:avLst/>
          </a:prstGeom>
          <a:solidFill>
            <a:schemeClr val="accent3">
              <a:lumMod val="20000"/>
              <a:lumOff val="80000"/>
            </a:schemeClr>
          </a:solidFill>
          <a:ln w="9525">
            <a:solidFill>
              <a:schemeClr val="tx1"/>
            </a:solidFill>
            <a:round/>
            <a:headEnd/>
            <a:tailEnd/>
          </a:ln>
        </p:spPr>
        <p:txBody>
          <a:bodyPr wrap="none" anchor="ctr"/>
          <a:lstStyle/>
          <a:p>
            <a:pPr algn="ctr"/>
            <a:r>
              <a:rPr lang="en-GB" sz="1400" smtClean="0">
                <a:effectLst/>
                <a:latin typeface="Adobe Gothic Std B" pitchFamily="34" charset="-128"/>
                <a:ea typeface="Adobe Gothic Std B" pitchFamily="34" charset="-128"/>
              </a:rPr>
              <a:t>Bedrock</a:t>
            </a:r>
            <a:endParaRPr lang="en-GB" sz="1400">
              <a:effectLst/>
              <a:latin typeface="Adobe Gothic Std B" pitchFamily="34" charset="-128"/>
              <a:ea typeface="Adobe Gothic Std B" pitchFamily="34" charset="-128"/>
            </a:endParaRPr>
          </a:p>
        </p:txBody>
      </p:sp>
      <p:sp>
        <p:nvSpPr>
          <p:cNvPr id="594" name="AutoShape 23"/>
          <p:cNvSpPr>
            <a:spLocks noChangeArrowheads="1"/>
          </p:cNvSpPr>
          <p:nvPr/>
        </p:nvSpPr>
        <p:spPr bwMode="auto">
          <a:xfrm>
            <a:off x="7720654" y="2067997"/>
            <a:ext cx="1064601" cy="979598"/>
          </a:xfrm>
          <a:prstGeom prst="flowChartMagneticDisk">
            <a:avLst/>
          </a:prstGeom>
          <a:solidFill>
            <a:schemeClr val="accent3">
              <a:lumMod val="20000"/>
              <a:lumOff val="80000"/>
            </a:schemeClr>
          </a:solidFill>
          <a:ln w="9525">
            <a:solidFill>
              <a:schemeClr val="tx1"/>
            </a:solidFill>
            <a:round/>
            <a:headEnd/>
            <a:tailEnd/>
          </a:ln>
        </p:spPr>
        <p:txBody>
          <a:bodyPr wrap="none" anchor="ctr"/>
          <a:lstStyle/>
          <a:p>
            <a:pPr algn="ctr"/>
            <a:r>
              <a:rPr lang="en-GB" sz="1400" dirty="0" smtClean="0">
                <a:effectLst/>
                <a:latin typeface="Adobe Gothic Std B" pitchFamily="34" charset="-128"/>
                <a:ea typeface="Adobe Gothic Std B" pitchFamily="34" charset="-128"/>
              </a:rPr>
              <a:t>Sand and</a:t>
            </a:r>
          </a:p>
          <a:p>
            <a:pPr algn="ctr"/>
            <a:r>
              <a:rPr lang="en-GB" sz="1400" dirty="0" smtClean="0">
                <a:effectLst/>
                <a:latin typeface="Adobe Gothic Std B" pitchFamily="34" charset="-128"/>
                <a:ea typeface="Adobe Gothic Std B" pitchFamily="34" charset="-128"/>
              </a:rPr>
              <a:t>gravel</a:t>
            </a:r>
            <a:endParaRPr lang="en-GB" sz="1400" dirty="0">
              <a:effectLst/>
              <a:latin typeface="Adobe Gothic Std B" pitchFamily="34" charset="-128"/>
              <a:ea typeface="Adobe Gothic Std B" pitchFamily="34" charset="-128"/>
            </a:endParaRPr>
          </a:p>
        </p:txBody>
      </p:sp>
      <p:sp>
        <p:nvSpPr>
          <p:cNvPr id="595" name="AutoShape 24"/>
          <p:cNvSpPr>
            <a:spLocks noChangeArrowheads="1"/>
          </p:cNvSpPr>
          <p:nvPr/>
        </p:nvSpPr>
        <p:spPr bwMode="auto">
          <a:xfrm>
            <a:off x="7188353" y="5282247"/>
            <a:ext cx="1064601" cy="979598"/>
          </a:xfrm>
          <a:prstGeom prst="flowChartMagneticDisk">
            <a:avLst/>
          </a:prstGeom>
          <a:solidFill>
            <a:schemeClr val="accent3">
              <a:lumMod val="20000"/>
              <a:lumOff val="80000"/>
            </a:schemeClr>
          </a:solidFill>
          <a:ln w="9525">
            <a:solidFill>
              <a:schemeClr val="tx1"/>
            </a:solidFill>
            <a:round/>
            <a:headEnd/>
            <a:tailEnd/>
          </a:ln>
        </p:spPr>
        <p:txBody>
          <a:bodyPr wrap="none" anchor="ctr"/>
          <a:lstStyle/>
          <a:p>
            <a:pPr algn="ctr"/>
            <a:r>
              <a:rPr lang="en-GB" sz="1400" smtClean="0">
                <a:effectLst/>
                <a:latin typeface="Adobe Gothic Std B" pitchFamily="34" charset="-128"/>
                <a:ea typeface="Adobe Gothic Std B" pitchFamily="34" charset="-128"/>
              </a:rPr>
              <a:t>Mineral-</a:t>
            </a:r>
          </a:p>
          <a:p>
            <a:pPr algn="ctr"/>
            <a:r>
              <a:rPr lang="en-GB" sz="1400" smtClean="0">
                <a:effectLst/>
                <a:latin typeface="Adobe Gothic Std B" pitchFamily="34" charset="-128"/>
                <a:ea typeface="Adobe Gothic Std B" pitchFamily="34" charset="-128"/>
              </a:rPr>
              <a:t>resources</a:t>
            </a:r>
            <a:endParaRPr lang="en-GB" sz="1400">
              <a:effectLst/>
              <a:latin typeface="Adobe Gothic Std B" pitchFamily="34" charset="-128"/>
              <a:ea typeface="Adobe Gothic Std B" pitchFamily="34" charset="-128"/>
            </a:endParaRPr>
          </a:p>
        </p:txBody>
      </p:sp>
      <p:sp>
        <p:nvSpPr>
          <p:cNvPr id="596" name="AutoShape 25"/>
          <p:cNvSpPr>
            <a:spLocks noChangeArrowheads="1"/>
          </p:cNvSpPr>
          <p:nvPr/>
        </p:nvSpPr>
        <p:spPr bwMode="auto">
          <a:xfrm>
            <a:off x="6194728" y="5143501"/>
            <a:ext cx="1064601" cy="979598"/>
          </a:xfrm>
          <a:prstGeom prst="flowChartMagneticDisk">
            <a:avLst/>
          </a:prstGeom>
          <a:solidFill>
            <a:schemeClr val="accent3">
              <a:lumMod val="20000"/>
              <a:lumOff val="80000"/>
            </a:schemeClr>
          </a:solidFill>
          <a:ln w="9525">
            <a:solidFill>
              <a:schemeClr val="tx1"/>
            </a:solidFill>
            <a:round/>
            <a:headEnd/>
            <a:tailEnd/>
          </a:ln>
        </p:spPr>
        <p:txBody>
          <a:bodyPr wrap="none" anchor="ctr"/>
          <a:lstStyle/>
          <a:p>
            <a:pPr algn="ctr"/>
            <a:r>
              <a:rPr lang="en-GB" sz="1400" dirty="0" smtClean="0">
                <a:effectLst/>
                <a:latin typeface="Adobe Gothic Std B" pitchFamily="34" charset="-128"/>
                <a:ea typeface="Adobe Gothic Std B" pitchFamily="34" charset="-128"/>
              </a:rPr>
              <a:t>Structural</a:t>
            </a:r>
          </a:p>
          <a:p>
            <a:pPr algn="ctr"/>
            <a:r>
              <a:rPr lang="en-GB" sz="1400" dirty="0" smtClean="0">
                <a:effectLst/>
                <a:latin typeface="Adobe Gothic Std B" pitchFamily="34" charset="-128"/>
                <a:ea typeface="Adobe Gothic Std B" pitchFamily="34" charset="-128"/>
              </a:rPr>
              <a:t>geology</a:t>
            </a:r>
            <a:endParaRPr lang="en-GB" sz="1400" dirty="0">
              <a:effectLst/>
              <a:latin typeface="Adobe Gothic Std B" pitchFamily="34" charset="-128"/>
              <a:ea typeface="Adobe Gothic Std B" pitchFamily="34" charset="-128"/>
            </a:endParaRPr>
          </a:p>
        </p:txBody>
      </p:sp>
      <p:sp>
        <p:nvSpPr>
          <p:cNvPr id="597" name="AutoShape 26"/>
          <p:cNvSpPr>
            <a:spLocks noChangeArrowheads="1"/>
          </p:cNvSpPr>
          <p:nvPr/>
        </p:nvSpPr>
        <p:spPr bwMode="auto">
          <a:xfrm>
            <a:off x="8238908" y="4936847"/>
            <a:ext cx="1064601" cy="979598"/>
          </a:xfrm>
          <a:prstGeom prst="flowChartMagneticDisk">
            <a:avLst/>
          </a:prstGeom>
          <a:solidFill>
            <a:schemeClr val="accent3">
              <a:lumMod val="20000"/>
              <a:lumOff val="80000"/>
            </a:schemeClr>
          </a:solidFill>
          <a:ln w="9525">
            <a:solidFill>
              <a:schemeClr val="tx1"/>
            </a:solidFill>
            <a:round/>
            <a:headEnd/>
            <a:tailEnd/>
          </a:ln>
        </p:spPr>
        <p:txBody>
          <a:bodyPr wrap="none" anchor="ctr"/>
          <a:lstStyle/>
          <a:p>
            <a:pPr algn="ctr"/>
            <a:r>
              <a:rPr lang="en-GB" sz="1400" smtClean="0">
                <a:effectLst/>
                <a:latin typeface="Adobe Gothic Std B" pitchFamily="34" charset="-128"/>
                <a:ea typeface="Adobe Gothic Std B" pitchFamily="34" charset="-128"/>
              </a:rPr>
              <a:t>Geo</a:t>
            </a:r>
          </a:p>
          <a:p>
            <a:pPr algn="ctr"/>
            <a:r>
              <a:rPr lang="en-GB" sz="1400" smtClean="0">
                <a:effectLst/>
                <a:latin typeface="Adobe Gothic Std B" pitchFamily="34" charset="-128"/>
                <a:ea typeface="Adobe Gothic Std B" pitchFamily="34" charset="-128"/>
              </a:rPr>
              <a:t>chemistry</a:t>
            </a:r>
            <a:endParaRPr lang="en-GB" sz="1400">
              <a:effectLst/>
              <a:latin typeface="Adobe Gothic Std B" pitchFamily="34" charset="-128"/>
              <a:ea typeface="Adobe Gothic Std B" pitchFamily="34" charset="-128"/>
            </a:endParaRPr>
          </a:p>
        </p:txBody>
      </p:sp>
      <p:sp>
        <p:nvSpPr>
          <p:cNvPr id="602" name="TekstSylinder 601"/>
          <p:cNvSpPr txBox="1"/>
          <p:nvPr/>
        </p:nvSpPr>
        <p:spPr>
          <a:xfrm>
            <a:off x="6366343" y="1323281"/>
            <a:ext cx="2159566" cy="369332"/>
          </a:xfrm>
          <a:prstGeom prst="rect">
            <a:avLst/>
          </a:prstGeom>
          <a:noFill/>
        </p:spPr>
        <p:txBody>
          <a:bodyPr wrap="none" rtlCol="0">
            <a:spAutoFit/>
          </a:bodyPr>
          <a:lstStyle/>
          <a:p>
            <a:r>
              <a:rPr lang="nb-NO" b="1" dirty="0" smtClean="0">
                <a:latin typeface="Adobe Gothic Std B" pitchFamily="34" charset="-128"/>
                <a:ea typeface="Adobe Gothic Std B" pitchFamily="34" charset="-128"/>
              </a:rPr>
              <a:t>ARCSDE/ORACLE</a:t>
            </a:r>
            <a:endParaRPr lang="nb-NO" b="1" dirty="0">
              <a:latin typeface="Adobe Gothic Std B" pitchFamily="34" charset="-128"/>
              <a:ea typeface="Adobe Gothic Std B" pitchFamily="34" charset="-128"/>
            </a:endParaRPr>
          </a:p>
        </p:txBody>
      </p:sp>
      <p:cxnSp>
        <p:nvCxnSpPr>
          <p:cNvPr id="604" name="Rett linje 603"/>
          <p:cNvCxnSpPr/>
          <p:nvPr/>
        </p:nvCxnSpPr>
        <p:spPr>
          <a:xfrm>
            <a:off x="5745088" y="1796184"/>
            <a:ext cx="0" cy="465715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607" name="TekstSylinder 606"/>
          <p:cNvSpPr txBox="1"/>
          <p:nvPr/>
        </p:nvSpPr>
        <p:spPr>
          <a:xfrm rot="16200000">
            <a:off x="4765535" y="3707427"/>
            <a:ext cx="1441420" cy="369332"/>
          </a:xfrm>
          <a:prstGeom prst="rect">
            <a:avLst/>
          </a:prstGeom>
          <a:noFill/>
        </p:spPr>
        <p:txBody>
          <a:bodyPr wrap="none" rtlCol="0">
            <a:spAutoFit/>
          </a:bodyPr>
          <a:lstStyle/>
          <a:p>
            <a:r>
              <a:rPr lang="nb-NO" b="1" dirty="0" smtClean="0">
                <a:latin typeface="Adobe Gothic Std B" pitchFamily="34" charset="-128"/>
                <a:ea typeface="Adobe Gothic Std B" pitchFamily="34" charset="-128"/>
              </a:rPr>
              <a:t>METADATA</a:t>
            </a:r>
            <a:endParaRPr lang="nb-NO" b="1" dirty="0">
              <a:latin typeface="Adobe Gothic Std B" pitchFamily="34" charset="-128"/>
              <a:ea typeface="Adobe Gothic Std B" pitchFamily="34" charset="-128"/>
            </a:endParaRPr>
          </a:p>
        </p:txBody>
      </p:sp>
    </p:spTree>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96"/>
                                        </p:tgtEl>
                                        <p:attrNameLst>
                                          <p:attrName>style.visibility</p:attrName>
                                        </p:attrNameLst>
                                      </p:cBhvr>
                                      <p:to>
                                        <p:strVal val="visible"/>
                                      </p:to>
                                    </p:set>
                                    <p:anim calcmode="lin" valueType="num">
                                      <p:cBhvr>
                                        <p:cTn id="7" dur="500" fill="hold"/>
                                        <p:tgtEl>
                                          <p:spTgt spid="596"/>
                                        </p:tgtEl>
                                        <p:attrNameLst>
                                          <p:attrName>ppt_w</p:attrName>
                                        </p:attrNameLst>
                                      </p:cBhvr>
                                      <p:tavLst>
                                        <p:tav tm="0">
                                          <p:val>
                                            <p:fltVal val="0"/>
                                          </p:val>
                                        </p:tav>
                                        <p:tav tm="100000">
                                          <p:val>
                                            <p:strVal val="#ppt_w"/>
                                          </p:val>
                                        </p:tav>
                                      </p:tavLst>
                                    </p:anim>
                                    <p:anim calcmode="lin" valueType="num">
                                      <p:cBhvr>
                                        <p:cTn id="8" dur="500" fill="hold"/>
                                        <p:tgtEl>
                                          <p:spTgt spid="596"/>
                                        </p:tgtEl>
                                        <p:attrNameLst>
                                          <p:attrName>ppt_h</p:attrName>
                                        </p:attrNameLst>
                                      </p:cBhvr>
                                      <p:tavLst>
                                        <p:tav tm="0">
                                          <p:val>
                                            <p:fltVal val="0"/>
                                          </p:val>
                                        </p:tav>
                                        <p:tav tm="100000">
                                          <p:val>
                                            <p:strVal val="#ppt_h"/>
                                          </p:val>
                                        </p:tav>
                                      </p:tavLst>
                                    </p:anim>
                                    <p:animEffect transition="in" filter="fade">
                                      <p:cBhvr>
                                        <p:cTn id="9" dur="500"/>
                                        <p:tgtEl>
                                          <p:spTgt spid="596"/>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590"/>
                                        </p:tgtEl>
                                        <p:attrNameLst>
                                          <p:attrName>style.visibility</p:attrName>
                                        </p:attrNameLst>
                                      </p:cBhvr>
                                      <p:to>
                                        <p:strVal val="visible"/>
                                      </p:to>
                                    </p:set>
                                    <p:anim calcmode="lin" valueType="num">
                                      <p:cBhvr>
                                        <p:cTn id="13" dur="500" fill="hold"/>
                                        <p:tgtEl>
                                          <p:spTgt spid="590"/>
                                        </p:tgtEl>
                                        <p:attrNameLst>
                                          <p:attrName>ppt_w</p:attrName>
                                        </p:attrNameLst>
                                      </p:cBhvr>
                                      <p:tavLst>
                                        <p:tav tm="0">
                                          <p:val>
                                            <p:fltVal val="0"/>
                                          </p:val>
                                        </p:tav>
                                        <p:tav tm="100000">
                                          <p:val>
                                            <p:strVal val="#ppt_w"/>
                                          </p:val>
                                        </p:tav>
                                      </p:tavLst>
                                    </p:anim>
                                    <p:anim calcmode="lin" valueType="num">
                                      <p:cBhvr>
                                        <p:cTn id="14" dur="500" fill="hold"/>
                                        <p:tgtEl>
                                          <p:spTgt spid="590"/>
                                        </p:tgtEl>
                                        <p:attrNameLst>
                                          <p:attrName>ppt_h</p:attrName>
                                        </p:attrNameLst>
                                      </p:cBhvr>
                                      <p:tavLst>
                                        <p:tav tm="0">
                                          <p:val>
                                            <p:fltVal val="0"/>
                                          </p:val>
                                        </p:tav>
                                        <p:tav tm="100000">
                                          <p:val>
                                            <p:strVal val="#ppt_h"/>
                                          </p:val>
                                        </p:tav>
                                      </p:tavLst>
                                    </p:anim>
                                    <p:animEffect transition="in" filter="fade">
                                      <p:cBhvr>
                                        <p:cTn id="15" dur="500"/>
                                        <p:tgtEl>
                                          <p:spTgt spid="590"/>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588"/>
                                        </p:tgtEl>
                                        <p:attrNameLst>
                                          <p:attrName>style.visibility</p:attrName>
                                        </p:attrNameLst>
                                      </p:cBhvr>
                                      <p:to>
                                        <p:strVal val="visible"/>
                                      </p:to>
                                    </p:set>
                                    <p:anim calcmode="lin" valueType="num">
                                      <p:cBhvr>
                                        <p:cTn id="19" dur="500" fill="hold"/>
                                        <p:tgtEl>
                                          <p:spTgt spid="588"/>
                                        </p:tgtEl>
                                        <p:attrNameLst>
                                          <p:attrName>ppt_w</p:attrName>
                                        </p:attrNameLst>
                                      </p:cBhvr>
                                      <p:tavLst>
                                        <p:tav tm="0">
                                          <p:val>
                                            <p:fltVal val="0"/>
                                          </p:val>
                                        </p:tav>
                                        <p:tav tm="100000">
                                          <p:val>
                                            <p:strVal val="#ppt_w"/>
                                          </p:val>
                                        </p:tav>
                                      </p:tavLst>
                                    </p:anim>
                                    <p:anim calcmode="lin" valueType="num">
                                      <p:cBhvr>
                                        <p:cTn id="20" dur="500" fill="hold"/>
                                        <p:tgtEl>
                                          <p:spTgt spid="588"/>
                                        </p:tgtEl>
                                        <p:attrNameLst>
                                          <p:attrName>ppt_h</p:attrName>
                                        </p:attrNameLst>
                                      </p:cBhvr>
                                      <p:tavLst>
                                        <p:tav tm="0">
                                          <p:val>
                                            <p:fltVal val="0"/>
                                          </p:val>
                                        </p:tav>
                                        <p:tav tm="100000">
                                          <p:val>
                                            <p:strVal val="#ppt_h"/>
                                          </p:val>
                                        </p:tav>
                                      </p:tavLst>
                                    </p:anim>
                                    <p:animEffect transition="in" filter="fade">
                                      <p:cBhvr>
                                        <p:cTn id="21" dur="500"/>
                                        <p:tgtEl>
                                          <p:spTgt spid="588"/>
                                        </p:tgtEl>
                                      </p:cBhvr>
                                    </p:animEffect>
                                  </p:childTnLst>
                                </p:cTn>
                              </p:par>
                            </p:childTnLst>
                          </p:cTn>
                        </p:par>
                        <p:par>
                          <p:cTn id="22" fill="hold">
                            <p:stCondLst>
                              <p:cond delay="1500"/>
                            </p:stCondLst>
                            <p:childTnLst>
                              <p:par>
                                <p:cTn id="23" presetID="53" presetClass="entr" presetSubtype="0" fill="hold" grpId="0" nodeType="afterEffect">
                                  <p:stCondLst>
                                    <p:cond delay="0"/>
                                  </p:stCondLst>
                                  <p:childTnLst>
                                    <p:set>
                                      <p:cBhvr>
                                        <p:cTn id="24" dur="1" fill="hold">
                                          <p:stCondLst>
                                            <p:cond delay="0"/>
                                          </p:stCondLst>
                                        </p:cTn>
                                        <p:tgtEl>
                                          <p:spTgt spid="591"/>
                                        </p:tgtEl>
                                        <p:attrNameLst>
                                          <p:attrName>style.visibility</p:attrName>
                                        </p:attrNameLst>
                                      </p:cBhvr>
                                      <p:to>
                                        <p:strVal val="visible"/>
                                      </p:to>
                                    </p:set>
                                    <p:anim calcmode="lin" valueType="num">
                                      <p:cBhvr>
                                        <p:cTn id="25" dur="500" fill="hold"/>
                                        <p:tgtEl>
                                          <p:spTgt spid="591"/>
                                        </p:tgtEl>
                                        <p:attrNameLst>
                                          <p:attrName>ppt_w</p:attrName>
                                        </p:attrNameLst>
                                      </p:cBhvr>
                                      <p:tavLst>
                                        <p:tav tm="0">
                                          <p:val>
                                            <p:fltVal val="0"/>
                                          </p:val>
                                        </p:tav>
                                        <p:tav tm="100000">
                                          <p:val>
                                            <p:strVal val="#ppt_w"/>
                                          </p:val>
                                        </p:tav>
                                      </p:tavLst>
                                    </p:anim>
                                    <p:anim calcmode="lin" valueType="num">
                                      <p:cBhvr>
                                        <p:cTn id="26" dur="500" fill="hold"/>
                                        <p:tgtEl>
                                          <p:spTgt spid="591"/>
                                        </p:tgtEl>
                                        <p:attrNameLst>
                                          <p:attrName>ppt_h</p:attrName>
                                        </p:attrNameLst>
                                      </p:cBhvr>
                                      <p:tavLst>
                                        <p:tav tm="0">
                                          <p:val>
                                            <p:fltVal val="0"/>
                                          </p:val>
                                        </p:tav>
                                        <p:tav tm="100000">
                                          <p:val>
                                            <p:strVal val="#ppt_h"/>
                                          </p:val>
                                        </p:tav>
                                      </p:tavLst>
                                    </p:anim>
                                    <p:animEffect transition="in" filter="fade">
                                      <p:cBhvr>
                                        <p:cTn id="27" dur="500"/>
                                        <p:tgtEl>
                                          <p:spTgt spid="591"/>
                                        </p:tgtEl>
                                      </p:cBhvr>
                                    </p:animEffect>
                                  </p:childTnLst>
                                </p:cTn>
                              </p:par>
                            </p:childTnLst>
                          </p:cTn>
                        </p:par>
                        <p:par>
                          <p:cTn id="28" fill="hold">
                            <p:stCondLst>
                              <p:cond delay="2000"/>
                            </p:stCondLst>
                            <p:childTnLst>
                              <p:par>
                                <p:cTn id="29" presetID="53" presetClass="entr" presetSubtype="0" fill="hold" grpId="0" nodeType="afterEffect">
                                  <p:stCondLst>
                                    <p:cond delay="0"/>
                                  </p:stCondLst>
                                  <p:childTnLst>
                                    <p:set>
                                      <p:cBhvr>
                                        <p:cTn id="30" dur="1" fill="hold">
                                          <p:stCondLst>
                                            <p:cond delay="0"/>
                                          </p:stCondLst>
                                        </p:cTn>
                                        <p:tgtEl>
                                          <p:spTgt spid="594"/>
                                        </p:tgtEl>
                                        <p:attrNameLst>
                                          <p:attrName>style.visibility</p:attrName>
                                        </p:attrNameLst>
                                      </p:cBhvr>
                                      <p:to>
                                        <p:strVal val="visible"/>
                                      </p:to>
                                    </p:set>
                                    <p:anim calcmode="lin" valueType="num">
                                      <p:cBhvr>
                                        <p:cTn id="31" dur="500" fill="hold"/>
                                        <p:tgtEl>
                                          <p:spTgt spid="594"/>
                                        </p:tgtEl>
                                        <p:attrNameLst>
                                          <p:attrName>ppt_w</p:attrName>
                                        </p:attrNameLst>
                                      </p:cBhvr>
                                      <p:tavLst>
                                        <p:tav tm="0">
                                          <p:val>
                                            <p:fltVal val="0"/>
                                          </p:val>
                                        </p:tav>
                                        <p:tav tm="100000">
                                          <p:val>
                                            <p:strVal val="#ppt_w"/>
                                          </p:val>
                                        </p:tav>
                                      </p:tavLst>
                                    </p:anim>
                                    <p:anim calcmode="lin" valueType="num">
                                      <p:cBhvr>
                                        <p:cTn id="32" dur="500" fill="hold"/>
                                        <p:tgtEl>
                                          <p:spTgt spid="594"/>
                                        </p:tgtEl>
                                        <p:attrNameLst>
                                          <p:attrName>ppt_h</p:attrName>
                                        </p:attrNameLst>
                                      </p:cBhvr>
                                      <p:tavLst>
                                        <p:tav tm="0">
                                          <p:val>
                                            <p:fltVal val="0"/>
                                          </p:val>
                                        </p:tav>
                                        <p:tav tm="100000">
                                          <p:val>
                                            <p:strVal val="#ppt_h"/>
                                          </p:val>
                                        </p:tav>
                                      </p:tavLst>
                                    </p:anim>
                                    <p:animEffect transition="in" filter="fade">
                                      <p:cBhvr>
                                        <p:cTn id="33" dur="500"/>
                                        <p:tgtEl>
                                          <p:spTgt spid="594"/>
                                        </p:tgtEl>
                                      </p:cBhvr>
                                    </p:animEffect>
                                  </p:childTnLst>
                                </p:cTn>
                              </p:par>
                            </p:childTnLst>
                          </p:cTn>
                        </p:par>
                        <p:par>
                          <p:cTn id="34" fill="hold">
                            <p:stCondLst>
                              <p:cond delay="2500"/>
                            </p:stCondLst>
                            <p:childTnLst>
                              <p:par>
                                <p:cTn id="35" presetID="53" presetClass="entr" presetSubtype="0" fill="hold" grpId="0" nodeType="afterEffect">
                                  <p:stCondLst>
                                    <p:cond delay="0"/>
                                  </p:stCondLst>
                                  <p:childTnLst>
                                    <p:set>
                                      <p:cBhvr>
                                        <p:cTn id="36" dur="1" fill="hold">
                                          <p:stCondLst>
                                            <p:cond delay="0"/>
                                          </p:stCondLst>
                                        </p:cTn>
                                        <p:tgtEl>
                                          <p:spTgt spid="587"/>
                                        </p:tgtEl>
                                        <p:attrNameLst>
                                          <p:attrName>style.visibility</p:attrName>
                                        </p:attrNameLst>
                                      </p:cBhvr>
                                      <p:to>
                                        <p:strVal val="visible"/>
                                      </p:to>
                                    </p:set>
                                    <p:anim calcmode="lin" valueType="num">
                                      <p:cBhvr>
                                        <p:cTn id="37" dur="500" fill="hold"/>
                                        <p:tgtEl>
                                          <p:spTgt spid="587"/>
                                        </p:tgtEl>
                                        <p:attrNameLst>
                                          <p:attrName>ppt_w</p:attrName>
                                        </p:attrNameLst>
                                      </p:cBhvr>
                                      <p:tavLst>
                                        <p:tav tm="0">
                                          <p:val>
                                            <p:fltVal val="0"/>
                                          </p:val>
                                        </p:tav>
                                        <p:tav tm="100000">
                                          <p:val>
                                            <p:strVal val="#ppt_w"/>
                                          </p:val>
                                        </p:tav>
                                      </p:tavLst>
                                    </p:anim>
                                    <p:anim calcmode="lin" valueType="num">
                                      <p:cBhvr>
                                        <p:cTn id="38" dur="500" fill="hold"/>
                                        <p:tgtEl>
                                          <p:spTgt spid="587"/>
                                        </p:tgtEl>
                                        <p:attrNameLst>
                                          <p:attrName>ppt_h</p:attrName>
                                        </p:attrNameLst>
                                      </p:cBhvr>
                                      <p:tavLst>
                                        <p:tav tm="0">
                                          <p:val>
                                            <p:fltVal val="0"/>
                                          </p:val>
                                        </p:tav>
                                        <p:tav tm="100000">
                                          <p:val>
                                            <p:strVal val="#ppt_h"/>
                                          </p:val>
                                        </p:tav>
                                      </p:tavLst>
                                    </p:anim>
                                    <p:animEffect transition="in" filter="fade">
                                      <p:cBhvr>
                                        <p:cTn id="39" dur="500"/>
                                        <p:tgtEl>
                                          <p:spTgt spid="587"/>
                                        </p:tgtEl>
                                      </p:cBhvr>
                                    </p:animEffect>
                                  </p:childTnLst>
                                </p:cTn>
                              </p:par>
                            </p:childTnLst>
                          </p:cTn>
                        </p:par>
                        <p:par>
                          <p:cTn id="40" fill="hold">
                            <p:stCondLst>
                              <p:cond delay="3000"/>
                            </p:stCondLst>
                            <p:childTnLst>
                              <p:par>
                                <p:cTn id="41" presetID="53" presetClass="entr" presetSubtype="0" fill="hold" grpId="0" nodeType="afterEffect">
                                  <p:stCondLst>
                                    <p:cond delay="0"/>
                                  </p:stCondLst>
                                  <p:childTnLst>
                                    <p:set>
                                      <p:cBhvr>
                                        <p:cTn id="42" dur="1" fill="hold">
                                          <p:stCondLst>
                                            <p:cond delay="0"/>
                                          </p:stCondLst>
                                        </p:cTn>
                                        <p:tgtEl>
                                          <p:spTgt spid="589"/>
                                        </p:tgtEl>
                                        <p:attrNameLst>
                                          <p:attrName>style.visibility</p:attrName>
                                        </p:attrNameLst>
                                      </p:cBhvr>
                                      <p:to>
                                        <p:strVal val="visible"/>
                                      </p:to>
                                    </p:set>
                                    <p:anim calcmode="lin" valueType="num">
                                      <p:cBhvr>
                                        <p:cTn id="43" dur="500" fill="hold"/>
                                        <p:tgtEl>
                                          <p:spTgt spid="589"/>
                                        </p:tgtEl>
                                        <p:attrNameLst>
                                          <p:attrName>ppt_w</p:attrName>
                                        </p:attrNameLst>
                                      </p:cBhvr>
                                      <p:tavLst>
                                        <p:tav tm="0">
                                          <p:val>
                                            <p:fltVal val="0"/>
                                          </p:val>
                                        </p:tav>
                                        <p:tav tm="100000">
                                          <p:val>
                                            <p:strVal val="#ppt_w"/>
                                          </p:val>
                                        </p:tav>
                                      </p:tavLst>
                                    </p:anim>
                                    <p:anim calcmode="lin" valueType="num">
                                      <p:cBhvr>
                                        <p:cTn id="44" dur="500" fill="hold"/>
                                        <p:tgtEl>
                                          <p:spTgt spid="589"/>
                                        </p:tgtEl>
                                        <p:attrNameLst>
                                          <p:attrName>ppt_h</p:attrName>
                                        </p:attrNameLst>
                                      </p:cBhvr>
                                      <p:tavLst>
                                        <p:tav tm="0">
                                          <p:val>
                                            <p:fltVal val="0"/>
                                          </p:val>
                                        </p:tav>
                                        <p:tav tm="100000">
                                          <p:val>
                                            <p:strVal val="#ppt_h"/>
                                          </p:val>
                                        </p:tav>
                                      </p:tavLst>
                                    </p:anim>
                                    <p:animEffect transition="in" filter="fade">
                                      <p:cBhvr>
                                        <p:cTn id="45" dur="500"/>
                                        <p:tgtEl>
                                          <p:spTgt spid="589"/>
                                        </p:tgtEl>
                                      </p:cBhvr>
                                    </p:animEffect>
                                  </p:childTnLst>
                                </p:cTn>
                              </p:par>
                            </p:childTnLst>
                          </p:cTn>
                        </p:par>
                        <p:par>
                          <p:cTn id="46" fill="hold">
                            <p:stCondLst>
                              <p:cond delay="3500"/>
                            </p:stCondLst>
                            <p:childTnLst>
                              <p:par>
                                <p:cTn id="47" presetID="53" presetClass="entr" presetSubtype="0" fill="hold" grpId="0" nodeType="afterEffect">
                                  <p:stCondLst>
                                    <p:cond delay="0"/>
                                  </p:stCondLst>
                                  <p:childTnLst>
                                    <p:set>
                                      <p:cBhvr>
                                        <p:cTn id="48" dur="1" fill="hold">
                                          <p:stCondLst>
                                            <p:cond delay="0"/>
                                          </p:stCondLst>
                                        </p:cTn>
                                        <p:tgtEl>
                                          <p:spTgt spid="592"/>
                                        </p:tgtEl>
                                        <p:attrNameLst>
                                          <p:attrName>style.visibility</p:attrName>
                                        </p:attrNameLst>
                                      </p:cBhvr>
                                      <p:to>
                                        <p:strVal val="visible"/>
                                      </p:to>
                                    </p:set>
                                    <p:anim calcmode="lin" valueType="num">
                                      <p:cBhvr>
                                        <p:cTn id="49" dur="500" fill="hold"/>
                                        <p:tgtEl>
                                          <p:spTgt spid="592"/>
                                        </p:tgtEl>
                                        <p:attrNameLst>
                                          <p:attrName>ppt_w</p:attrName>
                                        </p:attrNameLst>
                                      </p:cBhvr>
                                      <p:tavLst>
                                        <p:tav tm="0">
                                          <p:val>
                                            <p:fltVal val="0"/>
                                          </p:val>
                                        </p:tav>
                                        <p:tav tm="100000">
                                          <p:val>
                                            <p:strVal val="#ppt_w"/>
                                          </p:val>
                                        </p:tav>
                                      </p:tavLst>
                                    </p:anim>
                                    <p:anim calcmode="lin" valueType="num">
                                      <p:cBhvr>
                                        <p:cTn id="50" dur="500" fill="hold"/>
                                        <p:tgtEl>
                                          <p:spTgt spid="592"/>
                                        </p:tgtEl>
                                        <p:attrNameLst>
                                          <p:attrName>ppt_h</p:attrName>
                                        </p:attrNameLst>
                                      </p:cBhvr>
                                      <p:tavLst>
                                        <p:tav tm="0">
                                          <p:val>
                                            <p:fltVal val="0"/>
                                          </p:val>
                                        </p:tav>
                                        <p:tav tm="100000">
                                          <p:val>
                                            <p:strVal val="#ppt_h"/>
                                          </p:val>
                                        </p:tav>
                                      </p:tavLst>
                                    </p:anim>
                                    <p:animEffect transition="in" filter="fade">
                                      <p:cBhvr>
                                        <p:cTn id="51" dur="500"/>
                                        <p:tgtEl>
                                          <p:spTgt spid="592"/>
                                        </p:tgtEl>
                                      </p:cBhvr>
                                    </p:animEffect>
                                  </p:childTnLst>
                                </p:cTn>
                              </p:par>
                            </p:childTnLst>
                          </p:cTn>
                        </p:par>
                        <p:par>
                          <p:cTn id="52" fill="hold">
                            <p:stCondLst>
                              <p:cond delay="4000"/>
                            </p:stCondLst>
                            <p:childTnLst>
                              <p:par>
                                <p:cTn id="53" presetID="53" presetClass="entr" presetSubtype="0" fill="hold" grpId="0" nodeType="afterEffect">
                                  <p:stCondLst>
                                    <p:cond delay="0"/>
                                  </p:stCondLst>
                                  <p:childTnLst>
                                    <p:set>
                                      <p:cBhvr>
                                        <p:cTn id="54" dur="1" fill="hold">
                                          <p:stCondLst>
                                            <p:cond delay="0"/>
                                          </p:stCondLst>
                                        </p:cTn>
                                        <p:tgtEl>
                                          <p:spTgt spid="593"/>
                                        </p:tgtEl>
                                        <p:attrNameLst>
                                          <p:attrName>style.visibility</p:attrName>
                                        </p:attrNameLst>
                                      </p:cBhvr>
                                      <p:to>
                                        <p:strVal val="visible"/>
                                      </p:to>
                                    </p:set>
                                    <p:anim calcmode="lin" valueType="num">
                                      <p:cBhvr>
                                        <p:cTn id="55" dur="500" fill="hold"/>
                                        <p:tgtEl>
                                          <p:spTgt spid="593"/>
                                        </p:tgtEl>
                                        <p:attrNameLst>
                                          <p:attrName>ppt_w</p:attrName>
                                        </p:attrNameLst>
                                      </p:cBhvr>
                                      <p:tavLst>
                                        <p:tav tm="0">
                                          <p:val>
                                            <p:fltVal val="0"/>
                                          </p:val>
                                        </p:tav>
                                        <p:tav tm="100000">
                                          <p:val>
                                            <p:strVal val="#ppt_w"/>
                                          </p:val>
                                        </p:tav>
                                      </p:tavLst>
                                    </p:anim>
                                    <p:anim calcmode="lin" valueType="num">
                                      <p:cBhvr>
                                        <p:cTn id="56" dur="500" fill="hold"/>
                                        <p:tgtEl>
                                          <p:spTgt spid="593"/>
                                        </p:tgtEl>
                                        <p:attrNameLst>
                                          <p:attrName>ppt_h</p:attrName>
                                        </p:attrNameLst>
                                      </p:cBhvr>
                                      <p:tavLst>
                                        <p:tav tm="0">
                                          <p:val>
                                            <p:fltVal val="0"/>
                                          </p:val>
                                        </p:tav>
                                        <p:tav tm="100000">
                                          <p:val>
                                            <p:strVal val="#ppt_h"/>
                                          </p:val>
                                        </p:tav>
                                      </p:tavLst>
                                    </p:anim>
                                    <p:animEffect transition="in" filter="fade">
                                      <p:cBhvr>
                                        <p:cTn id="57" dur="500"/>
                                        <p:tgtEl>
                                          <p:spTgt spid="593"/>
                                        </p:tgtEl>
                                      </p:cBhvr>
                                    </p:animEffect>
                                  </p:childTnLst>
                                </p:cTn>
                              </p:par>
                            </p:childTnLst>
                          </p:cTn>
                        </p:par>
                        <p:par>
                          <p:cTn id="58" fill="hold">
                            <p:stCondLst>
                              <p:cond delay="4500"/>
                            </p:stCondLst>
                            <p:childTnLst>
                              <p:par>
                                <p:cTn id="59" presetID="53" presetClass="entr" presetSubtype="0" fill="hold" grpId="0" nodeType="afterEffect">
                                  <p:stCondLst>
                                    <p:cond delay="0"/>
                                  </p:stCondLst>
                                  <p:childTnLst>
                                    <p:set>
                                      <p:cBhvr>
                                        <p:cTn id="60" dur="1" fill="hold">
                                          <p:stCondLst>
                                            <p:cond delay="0"/>
                                          </p:stCondLst>
                                        </p:cTn>
                                        <p:tgtEl>
                                          <p:spTgt spid="597"/>
                                        </p:tgtEl>
                                        <p:attrNameLst>
                                          <p:attrName>style.visibility</p:attrName>
                                        </p:attrNameLst>
                                      </p:cBhvr>
                                      <p:to>
                                        <p:strVal val="visible"/>
                                      </p:to>
                                    </p:set>
                                    <p:anim calcmode="lin" valueType="num">
                                      <p:cBhvr>
                                        <p:cTn id="61" dur="500" fill="hold"/>
                                        <p:tgtEl>
                                          <p:spTgt spid="597"/>
                                        </p:tgtEl>
                                        <p:attrNameLst>
                                          <p:attrName>ppt_w</p:attrName>
                                        </p:attrNameLst>
                                      </p:cBhvr>
                                      <p:tavLst>
                                        <p:tav tm="0">
                                          <p:val>
                                            <p:fltVal val="0"/>
                                          </p:val>
                                        </p:tav>
                                        <p:tav tm="100000">
                                          <p:val>
                                            <p:strVal val="#ppt_w"/>
                                          </p:val>
                                        </p:tav>
                                      </p:tavLst>
                                    </p:anim>
                                    <p:anim calcmode="lin" valueType="num">
                                      <p:cBhvr>
                                        <p:cTn id="62" dur="500" fill="hold"/>
                                        <p:tgtEl>
                                          <p:spTgt spid="597"/>
                                        </p:tgtEl>
                                        <p:attrNameLst>
                                          <p:attrName>ppt_h</p:attrName>
                                        </p:attrNameLst>
                                      </p:cBhvr>
                                      <p:tavLst>
                                        <p:tav tm="0">
                                          <p:val>
                                            <p:fltVal val="0"/>
                                          </p:val>
                                        </p:tav>
                                        <p:tav tm="100000">
                                          <p:val>
                                            <p:strVal val="#ppt_h"/>
                                          </p:val>
                                        </p:tav>
                                      </p:tavLst>
                                    </p:anim>
                                    <p:animEffect transition="in" filter="fade">
                                      <p:cBhvr>
                                        <p:cTn id="63" dur="500"/>
                                        <p:tgtEl>
                                          <p:spTgt spid="597"/>
                                        </p:tgtEl>
                                      </p:cBhvr>
                                    </p:animEffect>
                                  </p:childTnLst>
                                </p:cTn>
                              </p:par>
                            </p:childTnLst>
                          </p:cTn>
                        </p:par>
                        <p:par>
                          <p:cTn id="64" fill="hold">
                            <p:stCondLst>
                              <p:cond delay="5000"/>
                            </p:stCondLst>
                            <p:childTnLst>
                              <p:par>
                                <p:cTn id="65" presetID="53" presetClass="entr" presetSubtype="0" fill="hold" grpId="0" nodeType="afterEffect">
                                  <p:stCondLst>
                                    <p:cond delay="0"/>
                                  </p:stCondLst>
                                  <p:childTnLst>
                                    <p:set>
                                      <p:cBhvr>
                                        <p:cTn id="66" dur="1" fill="hold">
                                          <p:stCondLst>
                                            <p:cond delay="0"/>
                                          </p:stCondLst>
                                        </p:cTn>
                                        <p:tgtEl>
                                          <p:spTgt spid="595"/>
                                        </p:tgtEl>
                                        <p:attrNameLst>
                                          <p:attrName>style.visibility</p:attrName>
                                        </p:attrNameLst>
                                      </p:cBhvr>
                                      <p:to>
                                        <p:strVal val="visible"/>
                                      </p:to>
                                    </p:set>
                                    <p:anim calcmode="lin" valueType="num">
                                      <p:cBhvr>
                                        <p:cTn id="67" dur="500" fill="hold"/>
                                        <p:tgtEl>
                                          <p:spTgt spid="595"/>
                                        </p:tgtEl>
                                        <p:attrNameLst>
                                          <p:attrName>ppt_w</p:attrName>
                                        </p:attrNameLst>
                                      </p:cBhvr>
                                      <p:tavLst>
                                        <p:tav tm="0">
                                          <p:val>
                                            <p:fltVal val="0"/>
                                          </p:val>
                                        </p:tav>
                                        <p:tav tm="100000">
                                          <p:val>
                                            <p:strVal val="#ppt_w"/>
                                          </p:val>
                                        </p:tav>
                                      </p:tavLst>
                                    </p:anim>
                                    <p:anim calcmode="lin" valueType="num">
                                      <p:cBhvr>
                                        <p:cTn id="68" dur="500" fill="hold"/>
                                        <p:tgtEl>
                                          <p:spTgt spid="595"/>
                                        </p:tgtEl>
                                        <p:attrNameLst>
                                          <p:attrName>ppt_h</p:attrName>
                                        </p:attrNameLst>
                                      </p:cBhvr>
                                      <p:tavLst>
                                        <p:tav tm="0">
                                          <p:val>
                                            <p:fltVal val="0"/>
                                          </p:val>
                                        </p:tav>
                                        <p:tav tm="100000">
                                          <p:val>
                                            <p:strVal val="#ppt_h"/>
                                          </p:val>
                                        </p:tav>
                                      </p:tavLst>
                                    </p:anim>
                                    <p:animEffect transition="in" filter="fade">
                                      <p:cBhvr>
                                        <p:cTn id="69" dur="500"/>
                                        <p:tgtEl>
                                          <p:spTgt spid="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animBg="1"/>
      <p:bldP spid="588" grpId="0" animBg="1"/>
      <p:bldP spid="589" grpId="0" animBg="1"/>
      <p:bldP spid="590" grpId="0" animBg="1"/>
      <p:bldP spid="591" grpId="0" animBg="1"/>
      <p:bldP spid="592" grpId="0" animBg="1"/>
      <p:bldP spid="593" grpId="0" animBg="1"/>
      <p:bldP spid="594" grpId="0" animBg="1"/>
      <p:bldP spid="595" grpId="0" animBg="1"/>
      <p:bldP spid="596" grpId="0" animBg="1"/>
      <p:bldP spid="597" grpId="0" animBg="1"/>
    </p:bldLst>
  </p:timing>
</p:sld>
</file>

<file path=ppt/theme/theme1.xml><?xml version="1.0" encoding="utf-8"?>
<a:theme xmlns:a="http://schemas.openxmlformats.org/drawingml/2006/main" name="Office Theme">
  <a:themeElements>
    <a:clrScheme name="Custom 2">
      <a:dk1>
        <a:srgbClr val="000000"/>
      </a:dk1>
      <a:lt1>
        <a:sysClr val="window" lastClr="FFFFFF"/>
      </a:lt1>
      <a:dk2>
        <a:srgbClr val="9A141F"/>
      </a:dk2>
      <a:lt2>
        <a:srgbClr val="EEECE1"/>
      </a:lt2>
      <a:accent1>
        <a:srgbClr val="4F81BD"/>
      </a:accent1>
      <a:accent2>
        <a:srgbClr val="D02120"/>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2">
    <a:dk1>
      <a:srgbClr val="000000"/>
    </a:dk1>
    <a:lt1>
      <a:sysClr val="window" lastClr="FFFFFF"/>
    </a:lt1>
    <a:dk2>
      <a:srgbClr val="9A141F"/>
    </a:dk2>
    <a:lt2>
      <a:srgbClr val="EEECE1"/>
    </a:lt2>
    <a:accent1>
      <a:srgbClr val="4F81BD"/>
    </a:accent1>
    <a:accent2>
      <a:srgbClr val="D02120"/>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Custom 2">
    <a:dk1>
      <a:srgbClr val="000000"/>
    </a:dk1>
    <a:lt1>
      <a:sysClr val="window" lastClr="FFFFFF"/>
    </a:lt1>
    <a:dk2>
      <a:srgbClr val="9A141F"/>
    </a:dk2>
    <a:lt2>
      <a:srgbClr val="EEECE1"/>
    </a:lt2>
    <a:accent1>
      <a:srgbClr val="4F81BD"/>
    </a:accent1>
    <a:accent2>
      <a:srgbClr val="D02120"/>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Custom 2">
    <a:dk1>
      <a:srgbClr val="000000"/>
    </a:dk1>
    <a:lt1>
      <a:sysClr val="window" lastClr="FFFFFF"/>
    </a:lt1>
    <a:dk2>
      <a:srgbClr val="9A141F"/>
    </a:dk2>
    <a:lt2>
      <a:srgbClr val="EEECE1"/>
    </a:lt2>
    <a:accent1>
      <a:srgbClr val="4F81BD"/>
    </a:accent1>
    <a:accent2>
      <a:srgbClr val="D02120"/>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Custom 2">
    <a:dk1>
      <a:srgbClr val="000000"/>
    </a:dk1>
    <a:lt1>
      <a:sysClr val="window" lastClr="FFFFFF"/>
    </a:lt1>
    <a:dk2>
      <a:srgbClr val="9A141F"/>
    </a:dk2>
    <a:lt2>
      <a:srgbClr val="EEECE1"/>
    </a:lt2>
    <a:accent1>
      <a:srgbClr val="4F81BD"/>
    </a:accent1>
    <a:accent2>
      <a:srgbClr val="D02120"/>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Custom 2">
    <a:dk1>
      <a:srgbClr val="000000"/>
    </a:dk1>
    <a:lt1>
      <a:sysClr val="window" lastClr="FFFFFF"/>
    </a:lt1>
    <a:dk2>
      <a:srgbClr val="9A141F"/>
    </a:dk2>
    <a:lt2>
      <a:srgbClr val="EEECE1"/>
    </a:lt2>
    <a:accent1>
      <a:srgbClr val="4F81BD"/>
    </a:accent1>
    <a:accent2>
      <a:srgbClr val="D02120"/>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Custom 2">
    <a:dk1>
      <a:srgbClr val="000000"/>
    </a:dk1>
    <a:lt1>
      <a:sysClr val="window" lastClr="FFFFFF"/>
    </a:lt1>
    <a:dk2>
      <a:srgbClr val="9A141F"/>
    </a:dk2>
    <a:lt2>
      <a:srgbClr val="EEECE1"/>
    </a:lt2>
    <a:accent1>
      <a:srgbClr val="4F81BD"/>
    </a:accent1>
    <a:accent2>
      <a:srgbClr val="D02120"/>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Custom 2">
    <a:dk1>
      <a:srgbClr val="000000"/>
    </a:dk1>
    <a:lt1>
      <a:sysClr val="window" lastClr="FFFFFF"/>
    </a:lt1>
    <a:dk2>
      <a:srgbClr val="9A141F"/>
    </a:dk2>
    <a:lt2>
      <a:srgbClr val="EEECE1"/>
    </a:lt2>
    <a:accent1>
      <a:srgbClr val="4F81BD"/>
    </a:accent1>
    <a:accent2>
      <a:srgbClr val="D02120"/>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Custom 2">
    <a:dk1>
      <a:srgbClr val="000000"/>
    </a:dk1>
    <a:lt1>
      <a:sysClr val="window" lastClr="FFFFFF"/>
    </a:lt1>
    <a:dk2>
      <a:srgbClr val="9A141F"/>
    </a:dk2>
    <a:lt2>
      <a:srgbClr val="EEECE1"/>
    </a:lt2>
    <a:accent1>
      <a:srgbClr val="4F81BD"/>
    </a:accent1>
    <a:accent2>
      <a:srgbClr val="D02120"/>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Custom 2">
    <a:dk1>
      <a:srgbClr val="000000"/>
    </a:dk1>
    <a:lt1>
      <a:sysClr val="window" lastClr="FFFFFF"/>
    </a:lt1>
    <a:dk2>
      <a:srgbClr val="9A141F"/>
    </a:dk2>
    <a:lt2>
      <a:srgbClr val="EEECE1"/>
    </a:lt2>
    <a:accent1>
      <a:srgbClr val="4F81BD"/>
    </a:accent1>
    <a:accent2>
      <a:srgbClr val="D02120"/>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Custom 2">
    <a:dk1>
      <a:srgbClr val="000000"/>
    </a:dk1>
    <a:lt1>
      <a:sysClr val="window" lastClr="FFFFFF"/>
    </a:lt1>
    <a:dk2>
      <a:srgbClr val="9A141F"/>
    </a:dk2>
    <a:lt2>
      <a:srgbClr val="EEECE1"/>
    </a:lt2>
    <a:accent1>
      <a:srgbClr val="4F81BD"/>
    </a:accent1>
    <a:accent2>
      <a:srgbClr val="D02120"/>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Custom 2">
    <a:dk1>
      <a:srgbClr val="000000"/>
    </a:dk1>
    <a:lt1>
      <a:sysClr val="window" lastClr="FFFFFF"/>
    </a:lt1>
    <a:dk2>
      <a:srgbClr val="9A141F"/>
    </a:dk2>
    <a:lt2>
      <a:srgbClr val="EEECE1"/>
    </a:lt2>
    <a:accent1>
      <a:srgbClr val="4F81BD"/>
    </a:accent1>
    <a:accent2>
      <a:srgbClr val="D02120"/>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Custom 2">
    <a:dk1>
      <a:srgbClr val="000000"/>
    </a:dk1>
    <a:lt1>
      <a:sysClr val="window" lastClr="FFFFFF"/>
    </a:lt1>
    <a:dk2>
      <a:srgbClr val="9A141F"/>
    </a:dk2>
    <a:lt2>
      <a:srgbClr val="EEECE1"/>
    </a:lt2>
    <a:accent1>
      <a:srgbClr val="4F81BD"/>
    </a:accent1>
    <a:accent2>
      <a:srgbClr val="D02120"/>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Custom 2">
    <a:dk1>
      <a:srgbClr val="000000"/>
    </a:dk1>
    <a:lt1>
      <a:sysClr val="window" lastClr="FFFFFF"/>
    </a:lt1>
    <a:dk2>
      <a:srgbClr val="9A141F"/>
    </a:dk2>
    <a:lt2>
      <a:srgbClr val="EEECE1"/>
    </a:lt2>
    <a:accent1>
      <a:srgbClr val="4F81BD"/>
    </a:accent1>
    <a:accent2>
      <a:srgbClr val="D02120"/>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2579</TotalTime>
  <Words>857</Words>
  <Application>Microsoft Office PowerPoint</Application>
  <PresentationFormat>Лист A4 (210x297 мм)</PresentationFormat>
  <Paragraphs>142</Paragraphs>
  <Slides>14</Slides>
  <Notes>14</Notes>
  <HiddenSlides>0</HiddenSlides>
  <MMClips>0</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Office Theme</vt:lpstr>
      <vt:lpstr>Spatial Data Infrastructure (SDI) at the Geological Survey of Norway</vt:lpstr>
      <vt:lpstr>Spatial Data  Infrastructure</vt:lpstr>
      <vt:lpstr>Слайд 3</vt:lpstr>
      <vt:lpstr>The stairway of services</vt:lpstr>
      <vt:lpstr>Norway digital and INSPIRE compliant</vt:lpstr>
      <vt:lpstr>Norway digital and INSPIRE compliant</vt:lpstr>
      <vt:lpstr>Слайд 7</vt:lpstr>
      <vt:lpstr>Слайд 8</vt:lpstr>
      <vt:lpstr>Слайд 9</vt:lpstr>
      <vt:lpstr>Слайд 10</vt:lpstr>
      <vt:lpstr>Слайд 11</vt:lpstr>
      <vt:lpstr>Слайд 12</vt:lpstr>
      <vt:lpstr>Слайд 13</vt:lpstr>
      <vt:lpstr>The way ahead</vt:lpstr>
    </vt:vector>
  </TitlesOfParts>
  <Company>NGU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Løseth</dc:creator>
  <cp:lastModifiedBy>user</cp:lastModifiedBy>
  <cp:revision>282</cp:revision>
  <dcterms:created xsi:type="dcterms:W3CDTF">2012-08-03T10:45:29Z</dcterms:created>
  <dcterms:modified xsi:type="dcterms:W3CDTF">2013-04-17T05:35:14Z</dcterms:modified>
</cp:coreProperties>
</file>